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77" r:id="rId2"/>
  </p:sldMasterIdLst>
  <p:notesMasterIdLst>
    <p:notesMasterId r:id="rId17"/>
  </p:notesMasterIdLst>
  <p:handoutMasterIdLst>
    <p:handoutMasterId r:id="rId18"/>
  </p:handoutMasterIdLst>
  <p:sldIdLst>
    <p:sldId id="339" r:id="rId3"/>
    <p:sldId id="469" r:id="rId4"/>
    <p:sldId id="411" r:id="rId5"/>
    <p:sldId id="470" r:id="rId6"/>
    <p:sldId id="471" r:id="rId7"/>
    <p:sldId id="479" r:id="rId8"/>
    <p:sldId id="475" r:id="rId9"/>
    <p:sldId id="480" r:id="rId10"/>
    <p:sldId id="280" r:id="rId11"/>
    <p:sldId id="478" r:id="rId12"/>
    <p:sldId id="344" r:id="rId13"/>
    <p:sldId id="487" r:id="rId14"/>
    <p:sldId id="329" r:id="rId15"/>
    <p:sldId id="477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6BB3"/>
    <a:srgbClr val="98B1C5"/>
    <a:srgbClr val="BE2F03"/>
    <a:srgbClr val="EF6464"/>
    <a:srgbClr val="DCD3CA"/>
    <a:srgbClr val="EAA700"/>
    <a:srgbClr val="E30520"/>
    <a:srgbClr val="686E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ABAF7A-AF9D-4468-B1CA-B21C707C4495}" v="5" dt="2022-05-26T07:12:58.188"/>
    <p1510:client id="{CE3D7F63-D0F4-AACA-EB50-B71F36CE1264}" v="2" dt="2022-05-26T13:27:51.108"/>
    <p1510:client id="{CF5115B6-3ED9-76BF-99AE-1336CB4BD1E3}" v="1" dt="2022-05-26T06:11:11.396"/>
    <p1510:client id="{DEC39EF0-5195-63CC-ED13-D2425A2C0C1A}" v="209" dt="2022-05-26T15:54:33.9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83" autoAdjust="0"/>
    <p:restoredTop sz="93883" autoAdjust="0"/>
  </p:normalViewPr>
  <p:slideViewPr>
    <p:cSldViewPr snapToGrid="0" showGuides="1">
      <p:cViewPr varScale="1">
        <p:scale>
          <a:sx n="57" d="100"/>
          <a:sy n="57" d="100"/>
        </p:scale>
        <p:origin x="78" y="3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1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="" xmlns:a16="http://schemas.microsoft.com/office/drawing/2014/main" id="{B45F12E8-9F66-459A-B225-0282A7D5F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E27349E5-EF14-45A1-8FF9-12C67D30E0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89C17-FB54-405E-9362-BE87DEE675FF}" type="datetimeFigureOut">
              <a:rPr lang="it-IT" smtClean="0"/>
              <a:pPr/>
              <a:t>07/07/2022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254D9C07-5E04-49F6-98B6-C34AF5D87D7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696E8C59-E498-4CF1-976D-76579261138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54F3AB-E981-475C-85CD-6A8A6CFCFCA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189447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3851D0-925E-4910-B0F1-4935C7B8C476}" type="datetimeFigureOut">
              <a:rPr lang="it-IT" smtClean="0"/>
              <a:pPr/>
              <a:t>07/07/2022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C2C52B-93C0-43B5-97FA-A646FF0E7506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492431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5304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DCA9D980-415E-46F9-A3D8-FDCD0D539E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E99D04B8-6338-4FC2-A8DC-B71D7830C7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E0281120-4308-449D-AC49-DE6F21545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83946"/>
            <a:ext cx="465636" cy="374054"/>
          </a:xfrm>
          <a:prstGeom prst="rect">
            <a:avLst/>
          </a:prstGeom>
        </p:spPr>
        <p:txBody>
          <a:bodyPr/>
          <a:lstStyle/>
          <a:p>
            <a:fld id="{C7876CF9-6B74-417D-BDA9-AA57C9F49CF1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2214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D33DE3BA-5549-4A05-AFE1-202BE6383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9369"/>
            <a:ext cx="10515600" cy="1719262"/>
          </a:xfrm>
        </p:spPr>
        <p:txBody>
          <a:bodyPr anchor="t">
            <a:normAutofit/>
          </a:bodyPr>
          <a:lstStyle>
            <a:lvl1pPr algn="ctr">
              <a:defRPr sz="4400"/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BF465B95-724D-4359-9F02-07D718FB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A94B-F3ED-4DA1-9385-15320196050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23547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4559FFA3-E404-4647-A8CF-A0DB2C64C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7CE07CCE-C9EA-4951-A15F-62790F44E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A94B-F3ED-4DA1-9385-15320196050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1163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4559FFA3-E404-4647-A8CF-A0DB2C64C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7CE07CCE-C9EA-4951-A15F-62790F44E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A94B-F3ED-4DA1-9385-153201960504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4" name="Connettore diritto 3">
            <a:extLst>
              <a:ext uri="{FF2B5EF4-FFF2-40B4-BE49-F238E27FC236}">
                <a16:creationId xmlns="" xmlns:a16="http://schemas.microsoft.com/office/drawing/2014/main" id="{D635EAFB-D426-4DA6-9DED-F735C0F4C0C0}"/>
              </a:ext>
            </a:extLst>
          </p:cNvPr>
          <p:cNvCxnSpPr>
            <a:cxnSpLocks/>
          </p:cNvCxnSpPr>
          <p:nvPr/>
        </p:nvCxnSpPr>
        <p:spPr>
          <a:xfrm>
            <a:off x="947738" y="977900"/>
            <a:ext cx="1040606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2093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7A02D2D5-06F6-4CF1-BD0B-F0430C8A1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A94B-F3ED-4DA1-9385-15320196050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9137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446F831-9DF9-417E-A425-86C2BB285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CAD529D9-6750-456E-AD27-0A0D4B22F8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1A94B-F3ED-4DA1-9385-15320196050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2818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F7A1DB0A-A1FC-484B-AC12-D861C00B7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9FE4B92-04AD-4883-A3DC-98677F3B5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numero diapositiva 5">
            <a:extLst>
              <a:ext uri="{FF2B5EF4-FFF2-40B4-BE49-F238E27FC236}">
                <a16:creationId xmlns="" xmlns:a16="http://schemas.microsoft.com/office/drawing/2014/main" id="{81FE4958-9222-4533-B7C9-9E2AACA6F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83946"/>
            <a:ext cx="465636" cy="374054"/>
          </a:xfrm>
          <a:prstGeom prst="rect">
            <a:avLst/>
          </a:prstGeom>
        </p:spPr>
        <p:txBody>
          <a:bodyPr/>
          <a:lstStyle/>
          <a:p>
            <a:fld id="{C7876CF9-6B74-417D-BDA9-AA57C9F49CF1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10736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F7A1DB0A-A1FC-484B-AC12-D861C00B7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9FE4B92-04AD-4883-A3DC-98677F3B5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="" xmlns:a16="http://schemas.microsoft.com/office/drawing/2014/main" id="{F395B0F5-A3BB-46B0-AC1E-A9631A214B36}"/>
              </a:ext>
            </a:extLst>
          </p:cNvPr>
          <p:cNvCxnSpPr>
            <a:cxnSpLocks/>
          </p:cNvCxnSpPr>
          <p:nvPr userDrawn="1"/>
        </p:nvCxnSpPr>
        <p:spPr>
          <a:xfrm>
            <a:off x="947738" y="977900"/>
            <a:ext cx="1040606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5">
            <a:extLst>
              <a:ext uri="{FF2B5EF4-FFF2-40B4-BE49-F238E27FC236}">
                <a16:creationId xmlns="" xmlns:a16="http://schemas.microsoft.com/office/drawing/2014/main" id="{47832AB8-5414-4341-8CE3-C63EB68D0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83946"/>
            <a:ext cx="465636" cy="374054"/>
          </a:xfrm>
          <a:prstGeom prst="rect">
            <a:avLst/>
          </a:prstGeom>
        </p:spPr>
        <p:txBody>
          <a:bodyPr/>
          <a:lstStyle/>
          <a:p>
            <a:fld id="{C7876CF9-6B74-417D-BDA9-AA57C9F49CF1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0203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08A6197-63EA-400C-A823-B9CE6DB0D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2581605"/>
            <a:ext cx="10515600" cy="17192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4" name="Segnaposto numero diapositiva 5">
            <a:extLst>
              <a:ext uri="{FF2B5EF4-FFF2-40B4-BE49-F238E27FC236}">
                <a16:creationId xmlns="" xmlns:a16="http://schemas.microsoft.com/office/drawing/2014/main" id="{8FB4F6AE-CAD7-4BF2-A6AA-F889179E8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83946"/>
            <a:ext cx="465636" cy="374054"/>
          </a:xfrm>
          <a:prstGeom prst="rect">
            <a:avLst/>
          </a:prstGeom>
        </p:spPr>
        <p:txBody>
          <a:bodyPr/>
          <a:lstStyle/>
          <a:p>
            <a:fld id="{C7876CF9-6B74-417D-BDA9-AA57C9F49CF1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435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272A41D-AD2C-45B9-AC05-D73E32A0B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" name="Segnaposto numero diapositiva 5">
            <a:extLst>
              <a:ext uri="{FF2B5EF4-FFF2-40B4-BE49-F238E27FC236}">
                <a16:creationId xmlns="" xmlns:a16="http://schemas.microsoft.com/office/drawing/2014/main" id="{52B7AFE8-973D-49ED-8C54-C09F4BCE5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83946"/>
            <a:ext cx="465636" cy="374054"/>
          </a:xfrm>
          <a:prstGeom prst="rect">
            <a:avLst/>
          </a:prstGeom>
        </p:spPr>
        <p:txBody>
          <a:bodyPr/>
          <a:lstStyle/>
          <a:p>
            <a:fld id="{C7876CF9-6B74-417D-BDA9-AA57C9F49CF1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2396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5">
            <a:extLst>
              <a:ext uri="{FF2B5EF4-FFF2-40B4-BE49-F238E27FC236}">
                <a16:creationId xmlns="" xmlns:a16="http://schemas.microsoft.com/office/drawing/2014/main" id="{38C6DC83-766A-43F9-ADE9-8A24700F5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83946"/>
            <a:ext cx="465636" cy="374054"/>
          </a:xfrm>
          <a:prstGeom prst="rect">
            <a:avLst/>
          </a:prstGeom>
        </p:spPr>
        <p:txBody>
          <a:bodyPr/>
          <a:lstStyle/>
          <a:p>
            <a:fld id="{C7876CF9-6B74-417D-BDA9-AA57C9F49CF1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00355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18CD51A-70F3-47E6-A883-E1A376243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17963"/>
            <a:ext cx="9144000" cy="1791999"/>
          </a:xfrm>
        </p:spPr>
        <p:txBody>
          <a:bodyPr anchor="t">
            <a:normAutofit/>
          </a:bodyPr>
          <a:lstStyle>
            <a:lvl1pPr algn="ctr">
              <a:defRPr sz="4400"/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7683E175-3596-4BE7-89FD-02BBD1F8F3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A5674A56-C630-4C45-AD51-731F73794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A94B-F3ED-4DA1-9385-15320196050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6656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017D35B-EC98-4A8A-89DB-B8B16E5F4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C2E992BC-8045-45CF-A0E1-51C94D68B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AB9E7817-8C31-40CF-B3C3-7B421EF91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A94B-F3ED-4DA1-9385-153201960504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Connettore diritto 6">
            <a:extLst>
              <a:ext uri="{FF2B5EF4-FFF2-40B4-BE49-F238E27FC236}">
                <a16:creationId xmlns="" xmlns:a16="http://schemas.microsoft.com/office/drawing/2014/main" id="{6282999F-CAEE-44AF-AB72-8D05C76C85B4}"/>
              </a:ext>
            </a:extLst>
          </p:cNvPr>
          <p:cNvCxnSpPr>
            <a:cxnSpLocks/>
          </p:cNvCxnSpPr>
          <p:nvPr/>
        </p:nvCxnSpPr>
        <p:spPr>
          <a:xfrm>
            <a:off x="947738" y="977900"/>
            <a:ext cx="1040606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2376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017D35B-EC98-4A8A-89DB-B8B16E5F4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C2E992BC-8045-45CF-A0E1-51C94D68B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AB9E7817-8C31-40CF-B3C3-7B421EF91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A94B-F3ED-4DA1-9385-15320196050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27486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="" xmlns:a16="http://schemas.microsoft.com/office/drawing/2014/main" id="{BB8C657B-A66B-4547-8A6F-97A639863BF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/>
          <a:stretch>
            <a:fillRect/>
          </a:stretch>
        </p:blipFill>
        <p:spPr>
          <a:xfrm>
            <a:off x="-12700" y="-4377"/>
            <a:ext cx="12204700" cy="6485754"/>
          </a:xfrm>
          <a:prstGeom prst="rect">
            <a:avLst/>
          </a:prstGeom>
          <a:effectLst>
            <a:outerShdw blurRad="4191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4D956100-3C7B-4CA6-91E8-C73C553D1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61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0D0E702C-D73C-42F7-BBF4-EA1B9B2521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331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152DB51F-E9ED-4975-A5EB-026A8FB5A8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12700" y="6526471"/>
            <a:ext cx="409864" cy="3315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Helvetica" panose="020B0500000000000000" pitchFamily="34" charset="0"/>
              </a:defRPr>
            </a:lvl1pPr>
          </a:lstStyle>
          <a:p>
            <a:fld id="{C7876CF9-6B74-417D-BDA9-AA57C9F49CF1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5" name="Immagine 4" descr="Immagine che contiene cibo&#10;&#10;Descrizione generata automaticamente">
            <a:extLst>
              <a:ext uri="{FF2B5EF4-FFF2-40B4-BE49-F238E27FC236}">
                <a16:creationId xmlns="" xmlns:a16="http://schemas.microsoft.com/office/drawing/2014/main" id="{BA68A98A-9A48-43DA-BAF4-8299E1AB7AC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294" y="5984632"/>
            <a:ext cx="1625296" cy="70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394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76" r:id="rId3"/>
    <p:sldLayoutId id="2147483667" r:id="rId4"/>
    <p:sldLayoutId id="2147483670" r:id="rId5"/>
    <p:sldLayoutId id="2147483671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E30520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E3052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3052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3052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30520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30520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05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="" xmlns:a16="http://schemas.microsoft.com/office/drawing/2014/main" id="{47961673-3E92-4C5D-BB95-BD993416E269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12700" y="-4377"/>
            <a:ext cx="12204700" cy="6485754"/>
          </a:xfrm>
          <a:prstGeom prst="rect">
            <a:avLst/>
          </a:prstGeom>
        </p:spPr>
      </p:pic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09FE1B08-660E-48F2-B6F4-8114C5B01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70" y="365125"/>
            <a:ext cx="10515600" cy="6127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7C75AA1D-9B9B-41A3-A585-FB5F0608E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230" y="1460501"/>
            <a:ext cx="105156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E756049B-8EA4-407F-ADF2-3EA6C2A46F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9800" y="6470650"/>
            <a:ext cx="952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  <a:latin typeface="Helvetica" panose="020B0500000000000000" pitchFamily="34" charset="0"/>
              </a:defRPr>
            </a:lvl1pPr>
          </a:lstStyle>
          <a:p>
            <a:fld id="{6071A94B-F3ED-4DA1-9385-15320196050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8342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E30520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E3052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3052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3052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30520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30520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59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hyperlink" Target="mailto:corporate@liltbiella.i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iniziative@liltbiella.it" TargetMode="Externa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e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NUL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eg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igiama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2" t="22655" r="5277" b="38215"/>
          <a:stretch/>
        </p:blipFill>
        <p:spPr>
          <a:xfrm>
            <a:off x="-65767" y="-1559"/>
            <a:ext cx="12192000" cy="6849085"/>
          </a:xfrm>
          <a:prstGeom prst="rect">
            <a:avLst/>
          </a:prstGeom>
        </p:spPr>
      </p:pic>
      <p:sp>
        <p:nvSpPr>
          <p:cNvPr id="12" name="Segnaposto numero diapositiva 11">
            <a:extLst>
              <a:ext uri="{FF2B5EF4-FFF2-40B4-BE49-F238E27FC236}">
                <a16:creationId xmlns="" xmlns:a16="http://schemas.microsoft.com/office/drawing/2014/main" id="{5315DE10-2E6C-42E3-AC1C-94AE31DFF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089" y="6483960"/>
            <a:ext cx="2228850" cy="365125"/>
          </a:xfrm>
        </p:spPr>
        <p:txBody>
          <a:bodyPr/>
          <a:lstStyle/>
          <a:p>
            <a:fld id="{6071A94B-F3ED-4DA1-9385-153201960504}" type="slidenum">
              <a:rPr lang="it-IT" smtClean="0"/>
              <a:pPr/>
              <a:t>1</a:t>
            </a:fld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33B9A1D8-136F-4E0A-A5A5-9B5A2D7713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695" y="5308630"/>
            <a:ext cx="4640580" cy="154937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="" xmlns:a16="http://schemas.microsoft.com/office/drawing/2014/main" id="{6E3BD30F-C8D4-4617-AD8B-C413510CA90F}"/>
              </a:ext>
            </a:extLst>
          </p:cNvPr>
          <p:cNvSpPr txBox="1"/>
          <p:nvPr/>
        </p:nvSpPr>
        <p:spPr>
          <a:xfrm>
            <a:off x="2540000" y="3924389"/>
            <a:ext cx="7325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</a:rPr>
              <a:t>30 settembre 2022</a:t>
            </a:r>
          </a:p>
        </p:txBody>
      </p:sp>
    </p:spTree>
    <p:extLst>
      <p:ext uri="{BB962C8B-B14F-4D97-AF65-F5344CB8AC3E}">
        <p14:creationId xmlns:p14="http://schemas.microsoft.com/office/powerpoint/2010/main" val="138824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9">
            <a:extLst>
              <a:ext uri="{FF2B5EF4-FFF2-40B4-BE49-F238E27FC236}">
                <a16:creationId xmlns="" xmlns:a16="http://schemas.microsoft.com/office/drawing/2014/main" id="{BA3FE661-B565-46A7-92EB-4DFDEFCF6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SPOT TV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="" xmlns:a16="http://schemas.microsoft.com/office/drawing/2014/main" id="{CEDB52B2-B845-498B-BEF9-9BC7868D9B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38200" y="1649297"/>
            <a:ext cx="287654" cy="26847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BDF9611E-00E9-4F28-BEEE-832718CF6CB6}"/>
              </a:ext>
            </a:extLst>
          </p:cNvPr>
          <p:cNvSpPr txBox="1"/>
          <p:nvPr/>
        </p:nvSpPr>
        <p:spPr>
          <a:xfrm>
            <a:off x="1160282" y="1602342"/>
            <a:ext cx="4935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Diffusione in TV per portare a livello </a:t>
            </a:r>
            <a:r>
              <a:rPr lang="it-IT" sz="2000" b="1" dirty="0">
                <a:solidFill>
                  <a:srgbClr val="00206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nazionale</a:t>
            </a: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 la risonanza dell’evento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FF79F284-A8A1-4FBF-9D41-24731E1F3F5B}"/>
              </a:ext>
            </a:extLst>
          </p:cNvPr>
          <p:cNvSpPr txBox="1"/>
          <p:nvPr/>
        </p:nvSpPr>
        <p:spPr>
          <a:xfrm>
            <a:off x="1160281" y="2880290"/>
            <a:ext cx="39661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Call to action all’</a:t>
            </a:r>
            <a:r>
              <a:rPr lang="it-IT" sz="2000" b="1" dirty="0">
                <a:solidFill>
                  <a:srgbClr val="00206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iscrizione</a:t>
            </a: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 sul sito pigiamarun.it</a:t>
            </a:r>
            <a:endParaRPr lang="it-IT" sz="2000" dirty="0"/>
          </a:p>
        </p:txBody>
      </p:sp>
      <p:pic>
        <p:nvPicPr>
          <p:cNvPr id="13" name="Segnaposto contenuto 4">
            <a:extLst>
              <a:ext uri="{FF2B5EF4-FFF2-40B4-BE49-F238E27FC236}">
                <a16:creationId xmlns="" xmlns:a16="http://schemas.microsoft.com/office/drawing/2014/main" id="{5D1115BA-C8A1-43A9-8D1E-A301792007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38200" y="2965756"/>
            <a:ext cx="287654" cy="268477"/>
          </a:xfrm>
          <a:prstGeom prst="rect">
            <a:avLst/>
          </a:prstGeom>
        </p:spPr>
      </p:pic>
      <p:pic>
        <p:nvPicPr>
          <p:cNvPr id="14" name="Segnaposto contenuto 4">
            <a:extLst>
              <a:ext uri="{FF2B5EF4-FFF2-40B4-BE49-F238E27FC236}">
                <a16:creationId xmlns="" xmlns:a16="http://schemas.microsoft.com/office/drawing/2014/main" id="{04DB9F14-CD36-4E55-985B-BAD39160F9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38200" y="4230649"/>
            <a:ext cx="287654" cy="268477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0A68FF35-6D51-42B0-A60E-86C61E2C52BD}"/>
              </a:ext>
            </a:extLst>
          </p:cNvPr>
          <p:cNvSpPr txBox="1"/>
          <p:nvPr/>
        </p:nvSpPr>
        <p:spPr>
          <a:xfrm>
            <a:off x="1160282" y="4158238"/>
            <a:ext cx="39661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Coinvolgimento di </a:t>
            </a:r>
            <a:r>
              <a:rPr lang="it-IT" sz="2000" b="1" dirty="0">
                <a:solidFill>
                  <a:srgbClr val="00206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Edoardo Stoppa e Juliana </a:t>
            </a:r>
            <a:r>
              <a:rPr lang="it-IT" sz="2000" b="1" dirty="0" err="1">
                <a:solidFill>
                  <a:srgbClr val="00206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Moreira</a:t>
            </a: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, testimonial storici di LILT MI</a:t>
            </a:r>
            <a:endParaRPr lang="it-IT" sz="2000" dirty="0"/>
          </a:p>
        </p:txBody>
      </p:sp>
      <p:pic>
        <p:nvPicPr>
          <p:cNvPr id="17" name="Immagine 16">
            <a:extLst>
              <a:ext uri="{FF2B5EF4-FFF2-40B4-BE49-F238E27FC236}">
                <a16:creationId xmlns="" xmlns:a16="http://schemas.microsoft.com/office/drawing/2014/main" id="{71085F98-AD4E-437A-B074-A76C3C4E15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178" t="20283" r="10142" b="36170"/>
          <a:stretch/>
        </p:blipFill>
        <p:spPr>
          <a:xfrm>
            <a:off x="5538281" y="2564735"/>
            <a:ext cx="3871609" cy="2986393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="" xmlns:a16="http://schemas.microsoft.com/office/drawing/2014/main" id="{38EC1147-A9D6-4BAC-998E-0D7346CBBA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3" r="10997"/>
          <a:stretch/>
        </p:blipFill>
        <p:spPr>
          <a:xfrm>
            <a:off x="8842442" y="1024608"/>
            <a:ext cx="2923162" cy="278010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BA49499B-EDE9-4138-BB51-0ADCCC0A76D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572017" y="1107121"/>
            <a:ext cx="1060316" cy="595558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="" xmlns:a16="http://schemas.microsoft.com/office/drawing/2014/main" id="{BC688205-D87D-4BCE-910D-BA11FDE163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79" y="5750879"/>
            <a:ext cx="2979508" cy="99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770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magine 41">
            <a:extLst>
              <a:ext uri="{FF2B5EF4-FFF2-40B4-BE49-F238E27FC236}">
                <a16:creationId xmlns="" xmlns:a16="http://schemas.microsoft.com/office/drawing/2014/main" id="{0D073EEB-EA52-4E3A-8F5F-248F5290ECE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95" t="4137" r="20896" b="55611"/>
          <a:stretch/>
        </p:blipFill>
        <p:spPr>
          <a:xfrm>
            <a:off x="8189378" y="1442853"/>
            <a:ext cx="3269618" cy="3955778"/>
          </a:xfrm>
          <a:prstGeom prst="rect">
            <a:avLst/>
          </a:prstGeom>
        </p:spPr>
      </p:pic>
      <p:sp>
        <p:nvSpPr>
          <p:cNvPr id="10" name="Titolo 9">
            <a:extLst>
              <a:ext uri="{FF2B5EF4-FFF2-40B4-BE49-F238E27FC236}">
                <a16:creationId xmlns="" xmlns:a16="http://schemas.microsoft.com/office/drawing/2014/main" id="{DC6FDB59-898C-4B79-A3FE-9D3A0B760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LA RUNNER JOURNEY</a:t>
            </a:r>
          </a:p>
        </p:txBody>
      </p:sp>
      <p:sp>
        <p:nvSpPr>
          <p:cNvPr id="12" name="Segnaposto numero diapositiva 11">
            <a:extLst>
              <a:ext uri="{FF2B5EF4-FFF2-40B4-BE49-F238E27FC236}">
                <a16:creationId xmlns="" xmlns:a16="http://schemas.microsoft.com/office/drawing/2014/main" id="{5315DE10-2E6C-42E3-AC1C-94AE31DFF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089" y="6483954"/>
            <a:ext cx="2228850" cy="365125"/>
          </a:xfrm>
        </p:spPr>
        <p:txBody>
          <a:bodyPr/>
          <a:lstStyle/>
          <a:p>
            <a:fld id="{6071A94B-F3ED-4DA1-9385-153201960504}" type="slidenum">
              <a:rPr lang="it-IT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="" xmlns:a16="http://schemas.microsoft.com/office/drawing/2014/main" id="{92DBDE44-5ADE-4937-886E-69DB71C08DF3}"/>
              </a:ext>
            </a:extLst>
          </p:cNvPr>
          <p:cNvGrpSpPr/>
          <p:nvPr/>
        </p:nvGrpSpPr>
        <p:grpSpPr>
          <a:xfrm>
            <a:off x="4473712" y="1311394"/>
            <a:ext cx="2557702" cy="1915683"/>
            <a:chOff x="4099339" y="1679686"/>
            <a:chExt cx="3147941" cy="1915683"/>
          </a:xfrm>
        </p:grpSpPr>
        <p:pic>
          <p:nvPicPr>
            <p:cNvPr id="15" name="Immagine 14">
              <a:extLst>
                <a:ext uri="{FF2B5EF4-FFF2-40B4-BE49-F238E27FC236}">
                  <a16:creationId xmlns="" xmlns:a16="http://schemas.microsoft.com/office/drawing/2014/main" id="{2F471C32-858D-42D5-81C9-4D2DC7B3D4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874" t="19140" r="45966" b="41466"/>
            <a:stretch/>
          </p:blipFill>
          <p:spPr>
            <a:xfrm>
              <a:off x="4099339" y="1679686"/>
              <a:ext cx="2085912" cy="1915683"/>
            </a:xfrm>
            <a:prstGeom prst="rect">
              <a:avLst/>
            </a:prstGeom>
          </p:spPr>
        </p:pic>
        <p:sp>
          <p:nvSpPr>
            <p:cNvPr id="27" name="Rettangolo 26"/>
            <p:cNvSpPr/>
            <p:nvPr/>
          </p:nvSpPr>
          <p:spPr>
            <a:xfrm>
              <a:off x="5436814" y="2464305"/>
              <a:ext cx="1810466" cy="9002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050" b="1" dirty="0">
                  <a:solidFill>
                    <a:srgbClr val="D9001A"/>
                  </a:solidFill>
                  <a:latin typeface="Helvetica"/>
                  <a:cs typeface="Helvetica"/>
                </a:rPr>
                <a:t>3.</a:t>
              </a:r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> </a:t>
              </a:r>
              <a:b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</a:br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>condivido contenuti su pagina evento </a:t>
              </a:r>
              <a:r>
                <a:rPr lang="it-IT" sz="1050" b="1" dirty="0" err="1">
                  <a:solidFill>
                    <a:prstClr val="black"/>
                  </a:solidFill>
                  <a:latin typeface="Helvetica"/>
                  <a:cs typeface="Helvetica"/>
                </a:rPr>
                <a:t>facebook</a:t>
              </a:r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> “Pigiama  Run”</a:t>
              </a: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="" xmlns:a16="http://schemas.microsoft.com/office/drawing/2014/main" id="{4E6FF15F-8150-46D9-AE44-501A40835901}"/>
              </a:ext>
            </a:extLst>
          </p:cNvPr>
          <p:cNvGrpSpPr/>
          <p:nvPr/>
        </p:nvGrpSpPr>
        <p:grpSpPr>
          <a:xfrm>
            <a:off x="3835251" y="3255097"/>
            <a:ext cx="2290260" cy="2377036"/>
            <a:chOff x="4240055" y="3519728"/>
            <a:chExt cx="2818781" cy="2377036"/>
          </a:xfrm>
        </p:grpSpPr>
        <p:pic>
          <p:nvPicPr>
            <p:cNvPr id="29" name="Immagine 28">
              <a:extLst>
                <a:ext uri="{FF2B5EF4-FFF2-40B4-BE49-F238E27FC236}">
                  <a16:creationId xmlns="" xmlns:a16="http://schemas.microsoft.com/office/drawing/2014/main" id="{65538FB6-79F1-4356-8098-9216BAF791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22" t="16900" r="76377" b="57942"/>
            <a:stretch/>
          </p:blipFill>
          <p:spPr>
            <a:xfrm rot="9048630">
              <a:off x="4240055" y="4673351"/>
              <a:ext cx="1056079" cy="1223413"/>
            </a:xfrm>
            <a:prstGeom prst="rect">
              <a:avLst/>
            </a:prstGeom>
          </p:spPr>
        </p:pic>
        <p:pic>
          <p:nvPicPr>
            <p:cNvPr id="25" name="Immagine 24">
              <a:extLst>
                <a:ext uri="{FF2B5EF4-FFF2-40B4-BE49-F238E27FC236}">
                  <a16:creationId xmlns="" xmlns:a16="http://schemas.microsoft.com/office/drawing/2014/main" id="{8C2465E5-FC6F-4672-A710-211A5477F1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51" t="56296" r="60583" b="11346"/>
            <a:stretch/>
          </p:blipFill>
          <p:spPr>
            <a:xfrm>
              <a:off x="5479559" y="3519728"/>
              <a:ext cx="1313576" cy="1573499"/>
            </a:xfrm>
            <a:prstGeom prst="rect">
              <a:avLst/>
            </a:prstGeom>
          </p:spPr>
        </p:pic>
        <p:sp>
          <p:nvSpPr>
            <p:cNvPr id="32" name="Rettangolo 31"/>
            <p:cNvSpPr/>
            <p:nvPr/>
          </p:nvSpPr>
          <p:spPr>
            <a:xfrm>
              <a:off x="5436814" y="4738224"/>
              <a:ext cx="1622022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050" b="1" dirty="0">
                  <a:solidFill>
                    <a:srgbClr val="D9001A"/>
                  </a:solidFill>
                  <a:latin typeface="Helvetica"/>
                  <a:cs typeface="Helvetica"/>
                </a:rPr>
                <a:t>7.</a:t>
              </a:r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> </a:t>
              </a:r>
              <a:b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</a:br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>ricevo il certificato </a:t>
              </a:r>
              <a:b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</a:br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>di partecipazione</a:t>
              </a:r>
            </a:p>
          </p:txBody>
        </p:sp>
      </p:grpSp>
      <p:pic>
        <p:nvPicPr>
          <p:cNvPr id="16" name="Immagine 15">
            <a:extLst>
              <a:ext uri="{FF2B5EF4-FFF2-40B4-BE49-F238E27FC236}">
                <a16:creationId xmlns="" xmlns:a16="http://schemas.microsoft.com/office/drawing/2014/main" id="{0D073EEB-EA52-4E3A-8F5F-248F5290ECE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63" t="15805" r="36571" b="62654"/>
          <a:stretch/>
        </p:blipFill>
        <p:spPr>
          <a:xfrm rot="12655576" flipH="1">
            <a:off x="8043578" y="2580040"/>
            <a:ext cx="801915" cy="1047496"/>
          </a:xfrm>
          <a:prstGeom prst="rect">
            <a:avLst/>
          </a:prstGeom>
        </p:spPr>
      </p:pic>
      <p:sp>
        <p:nvSpPr>
          <p:cNvPr id="39" name="Rettangolo 38"/>
          <p:cNvSpPr/>
          <p:nvPr/>
        </p:nvSpPr>
        <p:spPr>
          <a:xfrm>
            <a:off x="8782684" y="5262690"/>
            <a:ext cx="152612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50" b="1" dirty="0">
                <a:solidFill>
                  <a:srgbClr val="D9001A"/>
                </a:solidFill>
                <a:latin typeface="Helvetica"/>
                <a:cs typeface="Helvetica"/>
              </a:rPr>
              <a:t>5.</a:t>
            </a:r>
            <a:r>
              <a:rPr lang="it-IT" sz="1050" b="1" dirty="0">
                <a:solidFill>
                  <a:prstClr val="black"/>
                </a:solidFill>
                <a:latin typeface="Helvetica"/>
                <a:cs typeface="Helvetica"/>
              </a:rPr>
              <a:t> </a:t>
            </a:r>
            <a:br>
              <a:rPr lang="it-IT" sz="1050" b="1" dirty="0">
                <a:solidFill>
                  <a:prstClr val="black"/>
                </a:solidFill>
                <a:latin typeface="Helvetica"/>
                <a:cs typeface="Helvetica"/>
              </a:rPr>
            </a:br>
            <a:r>
              <a:rPr lang="it-IT" sz="1050" b="1" dirty="0">
                <a:solidFill>
                  <a:prstClr val="black"/>
                </a:solidFill>
                <a:latin typeface="Helvetica"/>
                <a:cs typeface="Helvetica"/>
              </a:rPr>
              <a:t>partecipo</a:t>
            </a:r>
          </a:p>
        </p:txBody>
      </p:sp>
      <p:grpSp>
        <p:nvGrpSpPr>
          <p:cNvPr id="17" name="Gruppo 16">
            <a:extLst>
              <a:ext uri="{FF2B5EF4-FFF2-40B4-BE49-F238E27FC236}">
                <a16:creationId xmlns="" xmlns:a16="http://schemas.microsoft.com/office/drawing/2014/main" id="{1EEE57F7-5DF0-4361-9F19-801CC20C6DC6}"/>
              </a:ext>
            </a:extLst>
          </p:cNvPr>
          <p:cNvGrpSpPr/>
          <p:nvPr/>
        </p:nvGrpSpPr>
        <p:grpSpPr>
          <a:xfrm>
            <a:off x="1907427" y="1278846"/>
            <a:ext cx="1822940" cy="2326044"/>
            <a:chOff x="940832" y="1647146"/>
            <a:chExt cx="2243619" cy="2326044"/>
          </a:xfrm>
        </p:grpSpPr>
        <p:pic>
          <p:nvPicPr>
            <p:cNvPr id="75" name="Immagine 74">
              <a:extLst>
                <a:ext uri="{FF2B5EF4-FFF2-40B4-BE49-F238E27FC236}">
                  <a16:creationId xmlns="" xmlns:a16="http://schemas.microsoft.com/office/drawing/2014/main" id="{6212D426-928C-48A3-9CC5-9ACB145B1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900" r="86478" b="57942"/>
            <a:stretch/>
          </p:blipFill>
          <p:spPr>
            <a:xfrm>
              <a:off x="940832" y="1647146"/>
              <a:ext cx="1472101" cy="1223413"/>
            </a:xfrm>
            <a:prstGeom prst="rect">
              <a:avLst/>
            </a:prstGeom>
          </p:spPr>
        </p:pic>
        <p:sp>
          <p:nvSpPr>
            <p:cNvPr id="18" name="Rettangolo 17">
              <a:extLst>
                <a:ext uri="{FF2B5EF4-FFF2-40B4-BE49-F238E27FC236}">
                  <a16:creationId xmlns="" xmlns:a16="http://schemas.microsoft.com/office/drawing/2014/main" id="{CF4351F5-7BF6-4998-B8C3-F551C4A99A1B}"/>
                </a:ext>
              </a:extLst>
            </p:cNvPr>
            <p:cNvSpPr/>
            <p:nvPr/>
          </p:nvSpPr>
          <p:spPr>
            <a:xfrm>
              <a:off x="1208154" y="2426613"/>
              <a:ext cx="1976297" cy="15465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050" b="1" dirty="0">
                  <a:solidFill>
                    <a:srgbClr val="D9001A"/>
                  </a:solidFill>
                  <a:latin typeface="Helvetica"/>
                  <a:cs typeface="Helvetica"/>
                </a:rPr>
                <a:t>1.</a:t>
              </a:r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> </a:t>
              </a:r>
            </a:p>
            <a:p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>intercetto la campagna </a:t>
              </a:r>
              <a:b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</a:br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>di promozione su un qualche media digitale </a:t>
              </a:r>
              <a:b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</a:br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>(DEM/social) o tradizionale </a:t>
              </a:r>
              <a:b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</a:br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>(stampa/radio</a:t>
              </a:r>
            </a:p>
          </p:txBody>
        </p:sp>
      </p:grpSp>
      <p:grpSp>
        <p:nvGrpSpPr>
          <p:cNvPr id="4" name="Gruppo 3">
            <a:extLst>
              <a:ext uri="{FF2B5EF4-FFF2-40B4-BE49-F238E27FC236}">
                <a16:creationId xmlns="" xmlns:a16="http://schemas.microsoft.com/office/drawing/2014/main" id="{4D36A106-4412-4C37-B550-89D5EA3FE913}"/>
              </a:ext>
            </a:extLst>
          </p:cNvPr>
          <p:cNvGrpSpPr/>
          <p:nvPr/>
        </p:nvGrpSpPr>
        <p:grpSpPr>
          <a:xfrm>
            <a:off x="6494705" y="846283"/>
            <a:ext cx="1973588" cy="2379397"/>
            <a:chOff x="6586711" y="1214583"/>
            <a:chExt cx="2429031" cy="2379397"/>
          </a:xfrm>
        </p:grpSpPr>
        <p:pic>
          <p:nvPicPr>
            <p:cNvPr id="20" name="Immagine 19">
              <a:extLst>
                <a:ext uri="{FF2B5EF4-FFF2-40B4-BE49-F238E27FC236}">
                  <a16:creationId xmlns="" xmlns:a16="http://schemas.microsoft.com/office/drawing/2014/main" id="{B14097B5-BB60-45DB-BD41-16DEEEA678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22" t="16900" r="76377" b="57942"/>
            <a:stretch/>
          </p:blipFill>
          <p:spPr>
            <a:xfrm>
              <a:off x="6586711" y="1214583"/>
              <a:ext cx="1056079" cy="1223413"/>
            </a:xfrm>
            <a:prstGeom prst="rect">
              <a:avLst/>
            </a:prstGeom>
          </p:spPr>
        </p:pic>
        <p:sp>
          <p:nvSpPr>
            <p:cNvPr id="55" name="Rettangolo 54"/>
            <p:cNvSpPr/>
            <p:nvPr/>
          </p:nvSpPr>
          <p:spPr>
            <a:xfrm>
              <a:off x="7441848" y="2532151"/>
              <a:ext cx="1573894" cy="1061829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it-IT" sz="1050" b="1" dirty="0">
                  <a:solidFill>
                    <a:srgbClr val="D9001A"/>
                  </a:solidFill>
                  <a:latin typeface="Helvetica"/>
                  <a:cs typeface="Helvetica"/>
                </a:rPr>
                <a:t>4.</a:t>
              </a:r>
              <a:r>
                <a:rPr lang="it-IT" sz="1050" b="1" dirty="0">
                  <a:latin typeface="Helvetica"/>
                  <a:cs typeface="Helvetica"/>
                </a:rPr>
                <a:t> </a:t>
              </a:r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/>
              </a:r>
              <a:b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</a:br>
              <a:r>
                <a:rPr lang="it-IT" sz="1050" b="1" dirty="0">
                  <a:latin typeface="Helvetica"/>
                  <a:cs typeface="Helvetica"/>
                </a:rPr>
                <a:t>ritiro o ricevo il pacco gara con gli sconti e gadget</a:t>
              </a:r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/>
              </a:r>
              <a:b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</a:br>
              <a:r>
                <a:rPr lang="it-IT" sz="1050" b="1" dirty="0">
                  <a:latin typeface="Helvetica"/>
                  <a:cs typeface="Helvetica"/>
                </a:rPr>
                <a:t>degli sponsor</a:t>
              </a:r>
            </a:p>
          </p:txBody>
        </p:sp>
        <p:pic>
          <p:nvPicPr>
            <p:cNvPr id="3" name="Elemento grafico 2">
              <a:extLst>
                <a:ext uri="{FF2B5EF4-FFF2-40B4-BE49-F238E27FC236}">
                  <a16:creationId xmlns="" xmlns:a16="http://schemas.microsoft.com/office/drawing/2014/main" id="{CA5DFA2D-10D8-4F8D-84D8-FBE6FE6D5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571320" y="1769988"/>
              <a:ext cx="1273778" cy="1075115"/>
            </a:xfrm>
            <a:prstGeom prst="rect">
              <a:avLst/>
            </a:prstGeom>
          </p:spPr>
        </p:pic>
      </p:grpSp>
      <p:grpSp>
        <p:nvGrpSpPr>
          <p:cNvPr id="7" name="Gruppo 6">
            <a:extLst>
              <a:ext uri="{FF2B5EF4-FFF2-40B4-BE49-F238E27FC236}">
                <a16:creationId xmlns="" xmlns:a16="http://schemas.microsoft.com/office/drawing/2014/main" id="{14957870-FF98-4744-860E-BCC838945773}"/>
              </a:ext>
            </a:extLst>
          </p:cNvPr>
          <p:cNvGrpSpPr/>
          <p:nvPr/>
        </p:nvGrpSpPr>
        <p:grpSpPr>
          <a:xfrm>
            <a:off x="2646254" y="3572433"/>
            <a:ext cx="1129576" cy="1712400"/>
            <a:chOff x="7441847" y="3637418"/>
            <a:chExt cx="1500582" cy="1837905"/>
          </a:xfrm>
        </p:grpSpPr>
        <p:pic>
          <p:nvPicPr>
            <p:cNvPr id="31" name="Immagine 30">
              <a:extLst>
                <a:ext uri="{FF2B5EF4-FFF2-40B4-BE49-F238E27FC236}">
                  <a16:creationId xmlns="" xmlns:a16="http://schemas.microsoft.com/office/drawing/2014/main" id="{06EE5723-31CD-4ABF-A95B-14D459C2D2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94" t="56296" r="40418" b="11346"/>
            <a:stretch/>
          </p:blipFill>
          <p:spPr>
            <a:xfrm>
              <a:off x="7668838" y="3637418"/>
              <a:ext cx="1000295" cy="1573499"/>
            </a:xfrm>
            <a:prstGeom prst="rect">
              <a:avLst/>
            </a:prstGeom>
          </p:spPr>
        </p:pic>
        <p:sp>
          <p:nvSpPr>
            <p:cNvPr id="68" name="Rettangolo 67"/>
            <p:cNvSpPr/>
            <p:nvPr/>
          </p:nvSpPr>
          <p:spPr>
            <a:xfrm>
              <a:off x="7441847" y="4575077"/>
              <a:ext cx="1500582" cy="9002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050" b="1" dirty="0">
                  <a:solidFill>
                    <a:srgbClr val="D9001A"/>
                  </a:solidFill>
                  <a:latin typeface="Helvetica"/>
                  <a:cs typeface="Helvetica"/>
                </a:rPr>
                <a:t>8.</a:t>
              </a:r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> </a:t>
              </a:r>
              <a:b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</a:br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>mi guardo le foto </a:t>
              </a:r>
              <a:b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</a:br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>su un mosaico </a:t>
              </a:r>
              <a:r>
                <a:rPr lang="it-IT" sz="1050" b="1" dirty="0" err="1">
                  <a:solidFill>
                    <a:prstClr val="black"/>
                  </a:solidFill>
                  <a:latin typeface="Helvetica"/>
                  <a:cs typeface="Helvetica"/>
                </a:rPr>
                <a:t>repository</a:t>
              </a:r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>/sito</a:t>
              </a:r>
            </a:p>
          </p:txBody>
        </p:sp>
      </p:grpSp>
      <p:grpSp>
        <p:nvGrpSpPr>
          <p:cNvPr id="13" name="Gruppo 12">
            <a:extLst>
              <a:ext uri="{FF2B5EF4-FFF2-40B4-BE49-F238E27FC236}">
                <a16:creationId xmlns="" xmlns:a16="http://schemas.microsoft.com/office/drawing/2014/main" id="{F4168AEB-04F2-4CB6-9A4D-F0AD7A049C7E}"/>
              </a:ext>
            </a:extLst>
          </p:cNvPr>
          <p:cNvGrpSpPr/>
          <p:nvPr/>
        </p:nvGrpSpPr>
        <p:grpSpPr>
          <a:xfrm>
            <a:off x="3103511" y="1258893"/>
            <a:ext cx="2304941" cy="2020687"/>
            <a:chOff x="2412933" y="1627185"/>
            <a:chExt cx="2836851" cy="2020687"/>
          </a:xfrm>
        </p:grpSpPr>
        <p:pic>
          <p:nvPicPr>
            <p:cNvPr id="14" name="Immagine 13">
              <a:extLst>
                <a:ext uri="{FF2B5EF4-FFF2-40B4-BE49-F238E27FC236}">
                  <a16:creationId xmlns="" xmlns:a16="http://schemas.microsoft.com/office/drawing/2014/main" id="{C1E3E806-2D5E-44BD-A4A1-F2D8C59246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66" t="15595" r="64384" b="42852"/>
            <a:stretch/>
          </p:blipFill>
          <p:spPr>
            <a:xfrm>
              <a:off x="3615241" y="1627185"/>
              <a:ext cx="1203008" cy="2020687"/>
            </a:xfrm>
            <a:prstGeom prst="rect">
              <a:avLst/>
            </a:prstGeom>
          </p:spPr>
        </p:pic>
        <p:pic>
          <p:nvPicPr>
            <p:cNvPr id="36" name="Immagine 35">
              <a:extLst>
                <a:ext uri="{FF2B5EF4-FFF2-40B4-BE49-F238E27FC236}">
                  <a16:creationId xmlns="" xmlns:a16="http://schemas.microsoft.com/office/drawing/2014/main" id="{09665F69-2810-420A-864B-143AD3D5DA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22" t="16900" r="76377" b="57942"/>
            <a:stretch/>
          </p:blipFill>
          <p:spPr>
            <a:xfrm>
              <a:off x="2412933" y="1647146"/>
              <a:ext cx="1099676" cy="1223413"/>
            </a:xfrm>
            <a:prstGeom prst="rect">
              <a:avLst/>
            </a:prstGeom>
          </p:spPr>
        </p:pic>
        <p:sp>
          <p:nvSpPr>
            <p:cNvPr id="23" name="Rettangolo 22"/>
            <p:cNvSpPr/>
            <p:nvPr/>
          </p:nvSpPr>
          <p:spPr>
            <a:xfrm>
              <a:off x="3333790" y="2328613"/>
              <a:ext cx="1915994" cy="9002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it-IT" sz="1050" b="1" dirty="0">
                <a:solidFill>
                  <a:prstClr val="black"/>
                </a:solidFill>
                <a:latin typeface="Helvetica"/>
                <a:cs typeface="Helvetica"/>
              </a:endParaRPr>
            </a:p>
            <a:p>
              <a:r>
                <a:rPr lang="it-IT" sz="1050" b="1" dirty="0">
                  <a:solidFill>
                    <a:srgbClr val="D9001A"/>
                  </a:solidFill>
                  <a:latin typeface="Helvetica"/>
                  <a:cs typeface="Helvetica"/>
                </a:rPr>
                <a:t>2.</a:t>
              </a:r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> </a:t>
              </a:r>
            </a:p>
            <a:p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>mi iscrivo su una piattaforma </a:t>
              </a:r>
            </a:p>
            <a:p>
              <a:endParaRPr lang="it-IT" sz="1050" b="1" dirty="0">
                <a:solidFill>
                  <a:prstClr val="black"/>
                </a:solidFill>
                <a:latin typeface="Helvetica"/>
                <a:cs typeface="Helvetica"/>
              </a:endParaRPr>
            </a:p>
          </p:txBody>
        </p:sp>
      </p:grpSp>
      <p:grpSp>
        <p:nvGrpSpPr>
          <p:cNvPr id="9" name="Gruppo 8">
            <a:extLst>
              <a:ext uri="{FF2B5EF4-FFF2-40B4-BE49-F238E27FC236}">
                <a16:creationId xmlns="" xmlns:a16="http://schemas.microsoft.com/office/drawing/2014/main" id="{A7BC3437-B77F-4A07-9042-57E5F0E57F14}"/>
              </a:ext>
            </a:extLst>
          </p:cNvPr>
          <p:cNvGrpSpPr/>
          <p:nvPr/>
        </p:nvGrpSpPr>
        <p:grpSpPr>
          <a:xfrm>
            <a:off x="6484486" y="3347008"/>
            <a:ext cx="2573175" cy="1728149"/>
            <a:chOff x="2661615" y="3519728"/>
            <a:chExt cx="3166985" cy="1728149"/>
          </a:xfrm>
        </p:grpSpPr>
        <p:pic>
          <p:nvPicPr>
            <p:cNvPr id="24" name="Immagine 23">
              <a:extLst>
                <a:ext uri="{FF2B5EF4-FFF2-40B4-BE49-F238E27FC236}">
                  <a16:creationId xmlns="" xmlns:a16="http://schemas.microsoft.com/office/drawing/2014/main" id="{165F15A3-D80F-4A03-8929-697EA7DED6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296" r="84181" b="11346"/>
            <a:stretch/>
          </p:blipFill>
          <p:spPr>
            <a:xfrm>
              <a:off x="2661615" y="3519728"/>
              <a:ext cx="1722162" cy="1573499"/>
            </a:xfrm>
            <a:prstGeom prst="rect">
              <a:avLst/>
            </a:prstGeom>
          </p:spPr>
        </p:pic>
        <p:sp>
          <p:nvSpPr>
            <p:cNvPr id="65" name="Rettangolo 64"/>
            <p:cNvSpPr/>
            <p:nvPr/>
          </p:nvSpPr>
          <p:spPr>
            <a:xfrm>
              <a:off x="3256823" y="4670796"/>
              <a:ext cx="2571777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050" b="1" dirty="0">
                  <a:solidFill>
                    <a:srgbClr val="D9001A"/>
                  </a:solidFill>
                  <a:latin typeface="Helvetica"/>
                  <a:cs typeface="Helvetica"/>
                </a:rPr>
                <a:t>6.</a:t>
              </a:r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> </a:t>
              </a:r>
              <a:b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</a:br>
              <a: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  <a:t>posto foto </a:t>
              </a:r>
              <a:br>
                <a:rPr lang="it-IT" sz="1050" b="1" dirty="0">
                  <a:solidFill>
                    <a:prstClr val="black"/>
                  </a:solidFill>
                  <a:latin typeface="Helvetica"/>
                  <a:cs typeface="Helvetica"/>
                </a:rPr>
              </a:br>
              <a:r>
                <a:rPr lang="it-IT" sz="1050" b="1" dirty="0">
                  <a:solidFill>
                    <a:srgbClr val="D9001A"/>
                  </a:solidFill>
                  <a:latin typeface="Helvetica"/>
                  <a:cs typeface="Helvetica"/>
                </a:rPr>
                <a:t>#</a:t>
              </a:r>
              <a:r>
                <a:rPr lang="it-IT" sz="1050" b="1" dirty="0" err="1">
                  <a:solidFill>
                    <a:srgbClr val="D9001A"/>
                  </a:solidFill>
                  <a:latin typeface="Helvetica"/>
                  <a:cs typeface="Helvetica"/>
                </a:rPr>
                <a:t>pigiamarun</a:t>
              </a:r>
              <a:endParaRPr lang="it-IT" sz="1050" b="1" dirty="0">
                <a:solidFill>
                  <a:srgbClr val="D9001A"/>
                </a:solidFill>
                <a:latin typeface="Helvetica"/>
                <a:cs typeface="Helvetica"/>
              </a:endParaRPr>
            </a:p>
          </p:txBody>
        </p:sp>
      </p:grpSp>
      <p:pic>
        <p:nvPicPr>
          <p:cNvPr id="33" name="Immagine 32">
            <a:extLst>
              <a:ext uri="{FF2B5EF4-FFF2-40B4-BE49-F238E27FC236}">
                <a16:creationId xmlns="" xmlns:a16="http://schemas.microsoft.com/office/drawing/2014/main" id="{48FCCF1B-4F39-489B-A2AF-3919154DE9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2" t="25640" r="76377" b="57942"/>
          <a:stretch/>
        </p:blipFill>
        <p:spPr>
          <a:xfrm rot="284079" flipH="1">
            <a:off x="6144247" y="3609205"/>
            <a:ext cx="858064" cy="798427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="" xmlns:a16="http://schemas.microsoft.com/office/drawing/2014/main" id="{E40D6285-DC42-4067-9301-1807E18D84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2" t="25640" r="76377" b="57942"/>
          <a:stretch/>
        </p:blipFill>
        <p:spPr>
          <a:xfrm rot="1655632" flipH="1">
            <a:off x="7879048" y="4831717"/>
            <a:ext cx="858064" cy="798427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="" xmlns:a16="http://schemas.microsoft.com/office/drawing/2014/main" id="{F41776D6-931A-41A2-9C3E-19C82AA413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372" y="5707006"/>
            <a:ext cx="2979508" cy="99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37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="" xmlns:a16="http://schemas.microsoft.com/office/drawing/2014/main" id="{1ADCA445-1C8C-476E-AC45-EDDF91AD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697" y="194793"/>
            <a:ext cx="10515600" cy="1325563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Quote di sponsorizzazione </a:t>
            </a:r>
            <a:r>
              <a:rPr lang="it-IT" dirty="0">
                <a:solidFill>
                  <a:srgbClr val="C00000"/>
                </a:solidFill>
              </a:rPr>
              <a:t>e ritorni di immagine. 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09CABB81-DC90-47C1-AAB1-AFDFB7EB5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A94B-F3ED-4DA1-9385-153201960504}" type="slidenum">
              <a:rPr lang="it-IT" smtClean="0"/>
              <a:pPr/>
              <a:t>12</a:t>
            </a:fld>
            <a:endParaRPr lang="it-IT" dirty="0"/>
          </a:p>
        </p:txBody>
      </p:sp>
      <p:cxnSp>
        <p:nvCxnSpPr>
          <p:cNvPr id="10" name="Connettore diritto 9">
            <a:extLst>
              <a:ext uri="{FF2B5EF4-FFF2-40B4-BE49-F238E27FC236}">
                <a16:creationId xmlns="" xmlns:a16="http://schemas.microsoft.com/office/drawing/2014/main" id="{DF15B13D-E875-4497-B852-FE24F5D5FCB6}"/>
              </a:ext>
            </a:extLst>
          </p:cNvPr>
          <p:cNvCxnSpPr>
            <a:cxnSpLocks/>
          </p:cNvCxnSpPr>
          <p:nvPr/>
        </p:nvCxnSpPr>
        <p:spPr>
          <a:xfrm>
            <a:off x="955584" y="1053877"/>
            <a:ext cx="10564167" cy="0"/>
          </a:xfrm>
          <a:prstGeom prst="line">
            <a:avLst/>
          </a:prstGeom>
          <a:ln>
            <a:solidFill>
              <a:srgbClr val="98B1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>
            <a:extLst>
              <a:ext uri="{FF2B5EF4-FFF2-40B4-BE49-F238E27FC236}">
                <a16:creationId xmlns="" xmlns:a16="http://schemas.microsoft.com/office/drawing/2014/main" id="{FCCF24B6-9AFD-426D-9003-BB7A3B20CA76}"/>
              </a:ext>
            </a:extLst>
          </p:cNvPr>
          <p:cNvSpPr txBox="1"/>
          <p:nvPr/>
        </p:nvSpPr>
        <p:spPr>
          <a:xfrm>
            <a:off x="815243" y="1376394"/>
            <a:ext cx="2861211" cy="72242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 defTabSz="914446"/>
            <a:r>
              <a:rPr lang="it-IT" sz="2000" b="1" dirty="0">
                <a:solidFill>
                  <a:prstClr val="white"/>
                </a:solidFill>
                <a:latin typeface="Calibri" panose="020F0502020204030204"/>
              </a:rPr>
              <a:t>SPONSOR TECNICO NAZIONALE</a:t>
            </a:r>
          </a:p>
        </p:txBody>
      </p:sp>
      <p:graphicFrame>
        <p:nvGraphicFramePr>
          <p:cNvPr id="29" name="Tabella 28">
            <a:extLst>
              <a:ext uri="{FF2B5EF4-FFF2-40B4-BE49-F238E27FC236}">
                <a16:creationId xmlns="" xmlns:a16="http://schemas.microsoft.com/office/drawing/2014/main" id="{7157551C-83F0-418D-84CB-FD2A050E77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949830"/>
              </p:ext>
            </p:extLst>
          </p:nvPr>
        </p:nvGraphicFramePr>
        <p:xfrm>
          <a:off x="782425" y="2260085"/>
          <a:ext cx="2892457" cy="3620013"/>
        </p:xfrm>
        <a:graphic>
          <a:graphicData uri="http://schemas.openxmlformats.org/drawingml/2006/table">
            <a:tbl>
              <a:tblPr/>
              <a:tblGrid>
                <a:gridCol w="2892457">
                  <a:extLst>
                    <a:ext uri="{9D8B030D-6E8A-4147-A177-3AD203B41FA5}">
                      <a16:colId xmlns="" xmlns:a16="http://schemas.microsoft.com/office/drawing/2014/main" val="4076332881"/>
                    </a:ext>
                  </a:extLst>
                </a:gridCol>
              </a:tblGrid>
              <a:tr h="25845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SOCIAL</a:t>
                      </a: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62400277"/>
                  </a:ext>
                </a:extLst>
              </a:tr>
              <a:tr h="40339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post finale di RINGRAZIAMENTO con tag all’azienda su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facebook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linkedin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instagram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6195636"/>
                  </a:ext>
                </a:extLst>
              </a:tr>
              <a:tr h="58362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Video-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reel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pacco gara con tag con @azienda</a:t>
                      </a:r>
                      <a:b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logo su schermata finale video evento</a:t>
                      </a: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40769886"/>
                  </a:ext>
                </a:extLst>
              </a:tr>
              <a:tr h="120058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OFFLINE</a:t>
                      </a:r>
                    </a:p>
                    <a:p>
                      <a:pPr marL="0" marR="0" lvl="0" indent="0" algn="ctr" defTabSz="9144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Annunco</a:t>
                      </a:r>
                      <a:r>
                        <a:rPr kumimoji="0" lang="it-IT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stampa con logo dell’azienda sul notiziario </a:t>
                      </a:r>
                      <a:r>
                        <a:rPr kumimoji="0" lang="it-IT" sz="1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lilt</a:t>
                      </a:r>
                      <a:r>
                        <a:rPr kumimoji="0" lang="it-IT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a  50-60  mila anagrafiche</a:t>
                      </a:r>
                    </a:p>
                    <a:p>
                      <a:pPr marL="0" marR="0" lvl="0" indent="0" algn="ctr" defTabSz="9144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poster / </a:t>
                      </a:r>
                      <a:r>
                        <a:rPr kumimoji="0" lang="it-IT" sz="1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roll</a:t>
                      </a:r>
                      <a:r>
                        <a:rPr kumimoji="0" lang="it-IT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up presso </a:t>
                      </a:r>
                    </a:p>
                    <a:p>
                      <a:pPr marL="0" marR="0" lvl="0" indent="0" algn="ctr" defTabSz="9144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tutti i </a:t>
                      </a:r>
                      <a:r>
                        <a:rPr kumimoji="0" lang="it-IT" sz="1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village</a:t>
                      </a:r>
                      <a:r>
                        <a:rPr kumimoji="0" lang="it-IT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evento</a:t>
                      </a:r>
                    </a:p>
                    <a:p>
                      <a:pPr marL="0" marR="0" lvl="0" indent="0" algn="ctr" defTabSz="9144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menzione nel comunicato stampa nazionale</a:t>
                      </a:r>
                      <a:endParaRPr lang="it-IT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ctr" fontAlgn="ctr"/>
                      <a:endParaRPr lang="it-IT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92402910"/>
                  </a:ext>
                </a:extLst>
              </a:tr>
              <a:tr h="25845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LANDING SITO PIGIAMARUN.IT</a:t>
                      </a: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15513"/>
                  </a:ext>
                </a:extLst>
              </a:tr>
              <a:tr h="40339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news evento sito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con ringraziamento</a:t>
                      </a:r>
                      <a:r>
                        <a:rPr lang="it-IT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azienda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21878116"/>
                  </a:ext>
                </a:extLst>
              </a:tr>
              <a:tr h="51210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GADGET NEL PACCO GARA NAZIONALE</a:t>
                      </a: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75578917"/>
                  </a:ext>
                </a:extLst>
              </a:tr>
            </a:tbl>
          </a:graphicData>
        </a:graphic>
      </p:graphicFrame>
      <p:pic>
        <p:nvPicPr>
          <p:cNvPr id="33" name="Elemento grafico 32" descr="Ingranaggi">
            <a:extLst>
              <a:ext uri="{FF2B5EF4-FFF2-40B4-BE49-F238E27FC236}">
                <a16:creationId xmlns="" xmlns:a16="http://schemas.microsoft.com/office/drawing/2014/main" id="{8595335F-F506-425C-BBC5-421059A496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543" y="1221764"/>
            <a:ext cx="543763" cy="543763"/>
          </a:xfrm>
          <a:prstGeom prst="rect">
            <a:avLst/>
          </a:prstGeom>
        </p:spPr>
      </p:pic>
      <p:sp>
        <p:nvSpPr>
          <p:cNvPr id="34" name="CasellaDiTesto 33">
            <a:extLst>
              <a:ext uri="{FF2B5EF4-FFF2-40B4-BE49-F238E27FC236}">
                <a16:creationId xmlns="" xmlns:a16="http://schemas.microsoft.com/office/drawing/2014/main" id="{161D6D13-1B4F-4FA9-8F9D-941FB154C3FC}"/>
              </a:ext>
            </a:extLst>
          </p:cNvPr>
          <p:cNvSpPr txBox="1"/>
          <p:nvPr/>
        </p:nvSpPr>
        <p:spPr>
          <a:xfrm>
            <a:off x="3948335" y="1379036"/>
            <a:ext cx="3074631" cy="70788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 defTabSz="914446"/>
            <a:r>
              <a:rPr lang="it-IT" sz="2000" b="1" dirty="0">
                <a:solidFill>
                  <a:prstClr val="white"/>
                </a:solidFill>
                <a:latin typeface="Calibri" panose="020F0502020204030204"/>
              </a:rPr>
              <a:t>SPONSOR TECNICO </a:t>
            </a:r>
          </a:p>
          <a:p>
            <a:pPr algn="ctr" defTabSz="914446"/>
            <a:r>
              <a:rPr lang="it-IT" sz="2000" b="1" dirty="0">
                <a:solidFill>
                  <a:prstClr val="white"/>
                </a:solidFill>
                <a:latin typeface="Calibri" panose="020F0502020204030204"/>
              </a:rPr>
              <a:t>LOCALE</a:t>
            </a:r>
          </a:p>
        </p:txBody>
      </p:sp>
      <p:graphicFrame>
        <p:nvGraphicFramePr>
          <p:cNvPr id="35" name="Tabella 34">
            <a:extLst>
              <a:ext uri="{FF2B5EF4-FFF2-40B4-BE49-F238E27FC236}">
                <a16:creationId xmlns="" xmlns:a16="http://schemas.microsoft.com/office/drawing/2014/main" id="{DF165EE3-12AE-48FA-9D15-36F93FE1E5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827762"/>
              </p:ext>
            </p:extLst>
          </p:nvPr>
        </p:nvGraphicFramePr>
        <p:xfrm>
          <a:off x="3948336" y="2244194"/>
          <a:ext cx="3051904" cy="3563534"/>
        </p:xfrm>
        <a:graphic>
          <a:graphicData uri="http://schemas.openxmlformats.org/drawingml/2006/table">
            <a:tbl>
              <a:tblPr/>
              <a:tblGrid>
                <a:gridCol w="3051904">
                  <a:extLst>
                    <a:ext uri="{9D8B030D-6E8A-4147-A177-3AD203B41FA5}">
                      <a16:colId xmlns="" xmlns:a16="http://schemas.microsoft.com/office/drawing/2014/main" val="4076332881"/>
                    </a:ext>
                  </a:extLst>
                </a:gridCol>
              </a:tblGrid>
              <a:tr h="22862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SOCIAL LOCALE</a:t>
                      </a: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62400277"/>
                  </a:ext>
                </a:extLst>
              </a:tr>
              <a:tr h="356833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post finale di ringraziamento con tag all’azienda su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facebook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linkedin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instagram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sui profili della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locale</a:t>
                      </a: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6195636"/>
                  </a:ext>
                </a:extLst>
              </a:tr>
              <a:tr h="51626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Video-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reel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pacco gara con tag con @azienda</a:t>
                      </a:r>
                      <a:b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logo su schermata finale video evento sui profili della Lilt locale</a:t>
                      </a: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40769886"/>
                  </a:ext>
                </a:extLst>
              </a:tr>
              <a:tr h="1013923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OFFLINE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logo su poster/</a:t>
                      </a:r>
                      <a:r>
                        <a:rPr lang="it-IT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roll</a:t>
                      </a: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up presso </a:t>
                      </a:r>
                      <a:r>
                        <a:rPr lang="it-IT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village</a:t>
                      </a: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locale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menzione nel comunicato stampa locale</a:t>
                      </a:r>
                      <a:endParaRPr lang="it-IT" sz="1400" b="1" i="0" u="none" strike="noStrike" kern="12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ctr" fontAlgn="ctr"/>
                      <a:endParaRPr lang="it-IT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92402910"/>
                  </a:ext>
                </a:extLst>
              </a:tr>
              <a:tr h="48369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SITO WEB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it-IT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ORGANIZZAZIONE LOCALE</a:t>
                      </a: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15513"/>
                  </a:ext>
                </a:extLst>
              </a:tr>
              <a:tr h="35683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news + logo su sito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locale</a:t>
                      </a:r>
                    </a:p>
                    <a:p>
                      <a:pPr algn="ctr" fontAlgn="ctr"/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21878116"/>
                  </a:ext>
                </a:extLst>
              </a:tr>
              <a:tr h="22862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GADGET NEL PACCO GARA LOCALE</a:t>
                      </a: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75578917"/>
                  </a:ext>
                </a:extLst>
              </a:tr>
              <a:tr h="228621">
                <a:tc>
                  <a:txBody>
                    <a:bodyPr/>
                    <a:lstStyle/>
                    <a:p>
                      <a:pPr algn="ctr" fontAlgn="ctr"/>
                      <a:endParaRPr lang="it-IT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12906029"/>
                  </a:ext>
                </a:extLst>
              </a:tr>
            </a:tbl>
          </a:graphicData>
        </a:graphic>
      </p:graphicFrame>
      <p:sp>
        <p:nvSpPr>
          <p:cNvPr id="36" name="CasellaDiTesto 35">
            <a:extLst>
              <a:ext uri="{FF2B5EF4-FFF2-40B4-BE49-F238E27FC236}">
                <a16:creationId xmlns="" xmlns:a16="http://schemas.microsoft.com/office/drawing/2014/main" id="{5B9D4107-FA21-4E78-B5E1-CF28FC6E2A02}"/>
              </a:ext>
            </a:extLst>
          </p:cNvPr>
          <p:cNvSpPr txBox="1"/>
          <p:nvPr/>
        </p:nvSpPr>
        <p:spPr>
          <a:xfrm>
            <a:off x="7294847" y="1376394"/>
            <a:ext cx="3706858" cy="70788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 defTabSz="914446"/>
            <a:r>
              <a:rPr lang="it-IT" sz="2000" b="1" dirty="0">
                <a:solidFill>
                  <a:prstClr val="white"/>
                </a:solidFill>
                <a:latin typeface="Calibri" panose="020F0502020204030204"/>
              </a:rPr>
              <a:t>SPONSOR CASH </a:t>
            </a:r>
          </a:p>
          <a:p>
            <a:pPr algn="ctr" defTabSz="914446"/>
            <a:r>
              <a:rPr lang="it-IT" sz="2000" b="1" dirty="0">
                <a:solidFill>
                  <a:prstClr val="white"/>
                </a:solidFill>
                <a:latin typeface="Calibri" panose="020F0502020204030204"/>
              </a:rPr>
              <a:t>LOCALE</a:t>
            </a:r>
          </a:p>
        </p:txBody>
      </p:sp>
      <p:graphicFrame>
        <p:nvGraphicFramePr>
          <p:cNvPr id="37" name="Tabella 36">
            <a:extLst>
              <a:ext uri="{FF2B5EF4-FFF2-40B4-BE49-F238E27FC236}">
                <a16:creationId xmlns="" xmlns:a16="http://schemas.microsoft.com/office/drawing/2014/main" id="{6BA2E33D-F976-4022-B6B1-F38683E4E9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553596"/>
              </p:ext>
            </p:extLst>
          </p:nvPr>
        </p:nvGraphicFramePr>
        <p:xfrm>
          <a:off x="7296422" y="2226908"/>
          <a:ext cx="3706858" cy="3653191"/>
        </p:xfrm>
        <a:graphic>
          <a:graphicData uri="http://schemas.openxmlformats.org/drawingml/2006/table">
            <a:tbl>
              <a:tblPr/>
              <a:tblGrid>
                <a:gridCol w="3706858">
                  <a:extLst>
                    <a:ext uri="{9D8B030D-6E8A-4147-A177-3AD203B41FA5}">
                      <a16:colId xmlns="" xmlns:a16="http://schemas.microsoft.com/office/drawing/2014/main" val="4076332881"/>
                    </a:ext>
                  </a:extLst>
                </a:gridCol>
              </a:tblGrid>
              <a:tr h="24468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SOCIAL LOCALEG</a:t>
                      </a: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62400277"/>
                  </a:ext>
                </a:extLst>
              </a:tr>
              <a:tr h="38190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post finale di ringraziamento con tag all’azienda su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facebook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linkedin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instagram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sui profili della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locale</a:t>
                      </a: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6195636"/>
                  </a:ext>
                </a:extLst>
              </a:tr>
              <a:tr h="55252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Video-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reel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pacco gara con tag con @azienda</a:t>
                      </a:r>
                      <a:b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logo su schermata finale video evento sui profili della Lilt locale</a:t>
                      </a: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40769886"/>
                  </a:ext>
                </a:extLst>
              </a:tr>
              <a:tr h="108514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OFFLINE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logo su poster/</a:t>
                      </a:r>
                      <a:r>
                        <a:rPr lang="it-IT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roll</a:t>
                      </a: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up presso </a:t>
                      </a:r>
                      <a:r>
                        <a:rPr lang="it-IT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village</a:t>
                      </a: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locale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menzione nel comunicato stampa locale</a:t>
                      </a: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92402910"/>
                  </a:ext>
                </a:extLst>
              </a:tr>
              <a:tr h="51767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SITO WEB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it-IT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ORGANIZZAZIONE LOCALE</a:t>
                      </a: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15513"/>
                  </a:ext>
                </a:extLst>
              </a:tr>
              <a:tr h="3819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news + logo su sito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locale</a:t>
                      </a:r>
                    </a:p>
                    <a:p>
                      <a:pPr algn="ctr" fontAlgn="ctr"/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21878116"/>
                  </a:ext>
                </a:extLst>
              </a:tr>
              <a:tr h="24468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GADGET NEL PACCO GARA LOCALE</a:t>
                      </a: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75578917"/>
                  </a:ext>
                </a:extLst>
              </a:tr>
              <a:tr h="24468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GAZEBO NEL VILLAGE LOCALE</a:t>
                      </a:r>
                    </a:p>
                  </a:txBody>
                  <a:tcPr marL="4040" marR="4040" marT="404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12906029"/>
                  </a:ext>
                </a:extLst>
              </a:tr>
            </a:tbl>
          </a:graphicData>
        </a:graphic>
      </p:graphicFrame>
      <p:pic>
        <p:nvPicPr>
          <p:cNvPr id="38" name="Immagine 1" descr="image001">
            <a:extLst>
              <a:ext uri="{FF2B5EF4-FFF2-40B4-BE49-F238E27FC236}">
                <a16:creationId xmlns="" xmlns:a16="http://schemas.microsoft.com/office/drawing/2014/main" id="{939663C1-0BFB-48E8-ACB5-43BB28384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0248" y="5955020"/>
            <a:ext cx="3131752" cy="885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Elemento grafico 12" descr="Ingranaggi">
            <a:extLst>
              <a:ext uri="{FF2B5EF4-FFF2-40B4-BE49-F238E27FC236}">
                <a16:creationId xmlns="" xmlns:a16="http://schemas.microsoft.com/office/drawing/2014/main" id="{452B5E2D-662B-4DBB-B7B6-CFB59AFF26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21103" y="1262404"/>
            <a:ext cx="543763" cy="543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567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>
            <a:extLst>
              <a:ext uri="{FF2B5EF4-FFF2-40B4-BE49-F238E27FC236}">
                <a16:creationId xmlns="" xmlns:a16="http://schemas.microsoft.com/office/drawing/2014/main" id="{DC6FDB59-898C-4B79-A3FE-9D3A0B760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RISULTATI CAMPAGNA ADV 2021</a:t>
            </a:r>
          </a:p>
        </p:txBody>
      </p:sp>
      <p:sp>
        <p:nvSpPr>
          <p:cNvPr id="12" name="Segnaposto numero diapositiva 11">
            <a:extLst>
              <a:ext uri="{FF2B5EF4-FFF2-40B4-BE49-F238E27FC236}">
                <a16:creationId xmlns="" xmlns:a16="http://schemas.microsoft.com/office/drawing/2014/main" id="{5315DE10-2E6C-42E3-AC1C-94AE31DFF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089" y="6483966"/>
            <a:ext cx="2228850" cy="365125"/>
          </a:xfrm>
        </p:spPr>
        <p:txBody>
          <a:bodyPr/>
          <a:lstStyle/>
          <a:p>
            <a:fld id="{6071A94B-F3ED-4DA1-9385-153201960504}" type="slidenum">
              <a:rPr lang="it-IT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="" xmlns:a16="http://schemas.microsoft.com/office/drawing/2014/main" id="{15344BC5-C71F-3747-8C9D-5C9E668846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" t="45151" r="70391" b="42171"/>
          <a:stretch/>
        </p:blipFill>
        <p:spPr>
          <a:xfrm>
            <a:off x="1716521" y="5293308"/>
            <a:ext cx="2014517" cy="738187"/>
          </a:xfrm>
        </p:spPr>
      </p:pic>
      <p:sp>
        <p:nvSpPr>
          <p:cNvPr id="11" name="Segnaposto contenuto 10">
            <a:extLst>
              <a:ext uri="{FF2B5EF4-FFF2-40B4-BE49-F238E27FC236}">
                <a16:creationId xmlns="" xmlns:a16="http://schemas.microsoft.com/office/drawing/2014/main" id="{3ACFBBD0-A079-4110-8E91-BE45800D665C}"/>
              </a:ext>
            </a:extLst>
          </p:cNvPr>
          <p:cNvSpPr txBox="1">
            <a:spLocks/>
          </p:cNvSpPr>
          <p:nvPr/>
        </p:nvSpPr>
        <p:spPr>
          <a:xfrm>
            <a:off x="1733325" y="2382838"/>
            <a:ext cx="3953744" cy="1998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ct val="90000"/>
              <a:buNone/>
            </a:pPr>
            <a:r>
              <a:rPr lang="it-IT" sz="4800" b="1" dirty="0">
                <a:solidFill>
                  <a:srgbClr val="C00000"/>
                </a:solidFill>
              </a:rPr>
              <a:t>1.307.392 </a:t>
            </a:r>
            <a:br>
              <a:rPr lang="it-IT" sz="4800" b="1" dirty="0">
                <a:solidFill>
                  <a:srgbClr val="C00000"/>
                </a:solidFill>
              </a:rPr>
            </a:br>
            <a:r>
              <a:rPr lang="it-IT" b="1" dirty="0">
                <a:solidFill>
                  <a:prstClr val="black"/>
                </a:solidFill>
              </a:rPr>
              <a:t>utenti raggiunti</a:t>
            </a:r>
          </a:p>
        </p:txBody>
      </p:sp>
      <p:sp>
        <p:nvSpPr>
          <p:cNvPr id="13" name="Segnaposto contenuto 10">
            <a:extLst>
              <a:ext uri="{FF2B5EF4-FFF2-40B4-BE49-F238E27FC236}">
                <a16:creationId xmlns="" xmlns:a16="http://schemas.microsoft.com/office/drawing/2014/main" id="{3ACFBBD0-A079-4110-8E91-BE45800D665C}"/>
              </a:ext>
            </a:extLst>
          </p:cNvPr>
          <p:cNvSpPr txBox="1">
            <a:spLocks/>
          </p:cNvSpPr>
          <p:nvPr/>
        </p:nvSpPr>
        <p:spPr>
          <a:xfrm>
            <a:off x="1733325" y="3490319"/>
            <a:ext cx="3953744" cy="1998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ct val="90000"/>
              <a:buNone/>
            </a:pPr>
            <a:r>
              <a:rPr lang="it-IT" sz="5400" b="1" dirty="0">
                <a:solidFill>
                  <a:srgbClr val="C00000"/>
                </a:solidFill>
              </a:rPr>
              <a:t>1.510</a:t>
            </a:r>
            <a:r>
              <a:rPr lang="it-IT" sz="8000" b="1" dirty="0">
                <a:solidFill>
                  <a:srgbClr val="C00000"/>
                </a:solidFill>
              </a:rPr>
              <a:t> </a:t>
            </a:r>
            <a:br>
              <a:rPr lang="it-IT" sz="8000" b="1" dirty="0">
                <a:solidFill>
                  <a:srgbClr val="C00000"/>
                </a:solidFill>
              </a:rPr>
            </a:br>
            <a:r>
              <a:rPr lang="it-IT" b="1" dirty="0">
                <a:solidFill>
                  <a:prstClr val="black"/>
                </a:solidFill>
              </a:rPr>
              <a:t>risposte all’evento</a:t>
            </a:r>
          </a:p>
        </p:txBody>
      </p:sp>
      <p:grpSp>
        <p:nvGrpSpPr>
          <p:cNvPr id="29" name="Gruppo 28"/>
          <p:cNvGrpSpPr/>
          <p:nvPr/>
        </p:nvGrpSpPr>
        <p:grpSpPr>
          <a:xfrm>
            <a:off x="1760409" y="1265069"/>
            <a:ext cx="2232980" cy="1038399"/>
            <a:chOff x="759887" y="1265064"/>
            <a:chExt cx="2748283" cy="1038399"/>
          </a:xfrm>
        </p:grpSpPr>
        <p:sp>
          <p:nvSpPr>
            <p:cNvPr id="8" name="Segnaposto contenuto 10">
              <a:extLst>
                <a:ext uri="{FF2B5EF4-FFF2-40B4-BE49-F238E27FC236}">
                  <a16:creationId xmlns="" xmlns:a16="http://schemas.microsoft.com/office/drawing/2014/main" id="{FAA1CB5F-BFF0-6144-907C-47B898B9C848}"/>
                </a:ext>
              </a:extLst>
            </p:cNvPr>
            <p:cNvSpPr txBox="1">
              <a:spLocks/>
            </p:cNvSpPr>
            <p:nvPr/>
          </p:nvSpPr>
          <p:spPr>
            <a:xfrm>
              <a:off x="886905" y="1836622"/>
              <a:ext cx="2621265" cy="46684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E30520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Helvetica" panose="020B0500000000000000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E30520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Helvetica" panose="020B0500000000000000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E30520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Helvetica" panose="020B0500000000000000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E30520"/>
                </a:buClr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Helvetica" panose="020B0500000000000000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E30520"/>
                </a:buClr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Helvetica" panose="020B0500000000000000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it-IT" b="1" dirty="0">
                  <a:solidFill>
                    <a:srgbClr val="D9001A"/>
                  </a:solidFill>
                </a:rPr>
                <a:t>Social media </a:t>
              </a:r>
              <a:r>
                <a:rPr lang="it-IT" b="1" dirty="0" err="1">
                  <a:solidFill>
                    <a:srgbClr val="D9001A"/>
                  </a:solidFill>
                </a:rPr>
                <a:t>adv</a:t>
              </a:r>
              <a:endParaRPr lang="it-IT" sz="1000" b="1" dirty="0">
                <a:solidFill>
                  <a:srgbClr val="D9001A"/>
                </a:solidFill>
              </a:endParaRPr>
            </a:p>
          </p:txBody>
        </p:sp>
        <p:pic>
          <p:nvPicPr>
            <p:cNvPr id="14" name="Immagine 13">
              <a:extLst>
                <a:ext uri="{FF2B5EF4-FFF2-40B4-BE49-F238E27FC236}">
                  <a16:creationId xmlns="" xmlns:a16="http://schemas.microsoft.com/office/drawing/2014/main" id="{C8F46C44-B12B-42C0-BB9F-9759C71A92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6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824" t="79918" r="40662" b="4115"/>
            <a:stretch/>
          </p:blipFill>
          <p:spPr>
            <a:xfrm>
              <a:off x="759887" y="1265064"/>
              <a:ext cx="1290764" cy="627912"/>
            </a:xfrm>
            <a:prstGeom prst="rect">
              <a:avLst/>
            </a:prstGeom>
          </p:spPr>
        </p:pic>
      </p:grpSp>
      <p:sp>
        <p:nvSpPr>
          <p:cNvPr id="16" name="Segnaposto contenuto 10">
            <a:extLst>
              <a:ext uri="{FF2B5EF4-FFF2-40B4-BE49-F238E27FC236}">
                <a16:creationId xmlns="" xmlns:a16="http://schemas.microsoft.com/office/drawing/2014/main" id="{3ACFBBD0-A079-4110-8E91-BE45800D665C}"/>
              </a:ext>
            </a:extLst>
          </p:cNvPr>
          <p:cNvSpPr txBox="1">
            <a:spLocks/>
          </p:cNvSpPr>
          <p:nvPr/>
        </p:nvSpPr>
        <p:spPr>
          <a:xfrm>
            <a:off x="4944896" y="2401698"/>
            <a:ext cx="3953744" cy="1998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ct val="90000"/>
              <a:buNone/>
            </a:pPr>
            <a:r>
              <a:rPr lang="it-IT" sz="4800" b="1" dirty="0">
                <a:solidFill>
                  <a:srgbClr val="C00000"/>
                </a:solidFill>
              </a:rPr>
              <a:t>12.524</a:t>
            </a:r>
            <a:r>
              <a:rPr lang="it-IT" sz="8000" b="1" dirty="0">
                <a:solidFill>
                  <a:srgbClr val="C00000"/>
                </a:solidFill>
              </a:rPr>
              <a:t/>
            </a:r>
            <a:br>
              <a:rPr lang="it-IT" sz="8000" b="1" dirty="0">
                <a:solidFill>
                  <a:srgbClr val="C00000"/>
                </a:solidFill>
              </a:rPr>
            </a:br>
            <a:r>
              <a:rPr lang="it-IT" b="1" dirty="0">
                <a:solidFill>
                  <a:prstClr val="black"/>
                </a:solidFill>
              </a:rPr>
              <a:t>ricerche intercettate</a:t>
            </a:r>
          </a:p>
        </p:txBody>
      </p:sp>
      <p:sp>
        <p:nvSpPr>
          <p:cNvPr id="17" name="Segnaposto contenuto 10">
            <a:extLst>
              <a:ext uri="{FF2B5EF4-FFF2-40B4-BE49-F238E27FC236}">
                <a16:creationId xmlns="" xmlns:a16="http://schemas.microsoft.com/office/drawing/2014/main" id="{3ACFBBD0-A079-4110-8E91-BE45800D665C}"/>
              </a:ext>
            </a:extLst>
          </p:cNvPr>
          <p:cNvSpPr txBox="1">
            <a:spLocks/>
          </p:cNvSpPr>
          <p:nvPr/>
        </p:nvSpPr>
        <p:spPr>
          <a:xfrm>
            <a:off x="4944896" y="3802649"/>
            <a:ext cx="3953744" cy="1998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ct val="90000"/>
              <a:buNone/>
            </a:pPr>
            <a:r>
              <a:rPr lang="it-IT" sz="5400" b="1" dirty="0">
                <a:solidFill>
                  <a:srgbClr val="C00000"/>
                </a:solidFill>
              </a:rPr>
              <a:t>997</a:t>
            </a:r>
            <a:r>
              <a:rPr lang="it-IT" sz="8000" b="1" dirty="0">
                <a:solidFill>
                  <a:srgbClr val="C00000"/>
                </a:solidFill>
              </a:rPr>
              <a:t/>
            </a:r>
            <a:br>
              <a:rPr lang="it-IT" sz="8000" b="1" dirty="0">
                <a:solidFill>
                  <a:srgbClr val="C00000"/>
                </a:solidFill>
              </a:rPr>
            </a:br>
            <a:r>
              <a:rPr lang="it-IT" b="1" dirty="0">
                <a:solidFill>
                  <a:prstClr val="black"/>
                </a:solidFill>
              </a:rPr>
              <a:t>accessi al sito</a:t>
            </a:r>
          </a:p>
        </p:txBody>
      </p:sp>
      <p:sp>
        <p:nvSpPr>
          <p:cNvPr id="20" name="Segnaposto contenuto 10">
            <a:extLst>
              <a:ext uri="{FF2B5EF4-FFF2-40B4-BE49-F238E27FC236}">
                <a16:creationId xmlns="" xmlns:a16="http://schemas.microsoft.com/office/drawing/2014/main" id="{3ACFBBD0-A079-4110-8E91-BE45800D665C}"/>
              </a:ext>
            </a:extLst>
          </p:cNvPr>
          <p:cNvSpPr txBox="1">
            <a:spLocks/>
          </p:cNvSpPr>
          <p:nvPr/>
        </p:nvSpPr>
        <p:spPr>
          <a:xfrm>
            <a:off x="7820485" y="2401698"/>
            <a:ext cx="3953744" cy="1998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ct val="90000"/>
              <a:buNone/>
            </a:pPr>
            <a:r>
              <a:rPr lang="it-IT" sz="4800" b="1" dirty="0">
                <a:solidFill>
                  <a:srgbClr val="C00000"/>
                </a:solidFill>
              </a:rPr>
              <a:t>1.399.364</a:t>
            </a:r>
            <a:r>
              <a:rPr lang="it-IT" sz="8000" b="1" dirty="0">
                <a:solidFill>
                  <a:srgbClr val="C00000"/>
                </a:solidFill>
              </a:rPr>
              <a:t/>
            </a:r>
            <a:br>
              <a:rPr lang="it-IT" sz="8000" b="1" dirty="0">
                <a:solidFill>
                  <a:srgbClr val="C00000"/>
                </a:solidFill>
              </a:rPr>
            </a:br>
            <a:r>
              <a:rPr lang="it-IT" b="1" dirty="0" err="1">
                <a:solidFill>
                  <a:prstClr val="black"/>
                </a:solidFill>
              </a:rPr>
              <a:t>impressions</a:t>
            </a:r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21" name="Segnaposto contenuto 10">
            <a:extLst>
              <a:ext uri="{FF2B5EF4-FFF2-40B4-BE49-F238E27FC236}">
                <a16:creationId xmlns="" xmlns:a16="http://schemas.microsoft.com/office/drawing/2014/main" id="{3ACFBBD0-A079-4110-8E91-BE45800D665C}"/>
              </a:ext>
            </a:extLst>
          </p:cNvPr>
          <p:cNvSpPr txBox="1">
            <a:spLocks/>
          </p:cNvSpPr>
          <p:nvPr/>
        </p:nvSpPr>
        <p:spPr>
          <a:xfrm>
            <a:off x="7820485" y="3802649"/>
            <a:ext cx="3953744" cy="1998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ct val="90000"/>
              <a:buNone/>
            </a:pPr>
            <a:r>
              <a:rPr lang="it-IT" sz="5400" b="1" dirty="0">
                <a:solidFill>
                  <a:srgbClr val="C00000"/>
                </a:solidFill>
              </a:rPr>
              <a:t>14.499</a:t>
            </a:r>
            <a:r>
              <a:rPr lang="it-IT" sz="8000" b="1" dirty="0">
                <a:solidFill>
                  <a:srgbClr val="C00000"/>
                </a:solidFill>
              </a:rPr>
              <a:t/>
            </a:r>
            <a:br>
              <a:rPr lang="it-IT" sz="8000" b="1" dirty="0">
                <a:solidFill>
                  <a:srgbClr val="C00000"/>
                </a:solidFill>
              </a:rPr>
            </a:br>
            <a:r>
              <a:rPr lang="it-IT" b="1" dirty="0">
                <a:solidFill>
                  <a:prstClr val="black"/>
                </a:solidFill>
              </a:rPr>
              <a:t>accessi al sito</a:t>
            </a:r>
          </a:p>
        </p:txBody>
      </p:sp>
      <p:grpSp>
        <p:nvGrpSpPr>
          <p:cNvPr id="30" name="Gruppo 29"/>
          <p:cNvGrpSpPr/>
          <p:nvPr/>
        </p:nvGrpSpPr>
        <p:grpSpPr>
          <a:xfrm>
            <a:off x="4673017" y="1350817"/>
            <a:ext cx="2441230" cy="4237390"/>
            <a:chOff x="4344636" y="1350817"/>
            <a:chExt cx="3004591" cy="4237390"/>
          </a:xfrm>
        </p:grpSpPr>
        <p:sp>
          <p:nvSpPr>
            <p:cNvPr id="15" name="Segnaposto contenuto 10">
              <a:extLst>
                <a:ext uri="{FF2B5EF4-FFF2-40B4-BE49-F238E27FC236}">
                  <a16:creationId xmlns="" xmlns:a16="http://schemas.microsoft.com/office/drawing/2014/main" id="{FAA1CB5F-BFF0-6144-907C-47B898B9C848}"/>
                </a:ext>
              </a:extLst>
            </p:cNvPr>
            <p:cNvSpPr txBox="1">
              <a:spLocks/>
            </p:cNvSpPr>
            <p:nvPr/>
          </p:nvSpPr>
          <p:spPr>
            <a:xfrm>
              <a:off x="4727962" y="1836622"/>
              <a:ext cx="2621265" cy="46684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E30520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Helvetica" panose="020B0500000000000000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E30520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Helvetica" panose="020B0500000000000000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E30520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Helvetica" panose="020B0500000000000000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E30520"/>
                </a:buClr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Helvetica" panose="020B0500000000000000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E30520"/>
                </a:buClr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Helvetica" panose="020B0500000000000000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it-IT" b="1" dirty="0" err="1">
                  <a:solidFill>
                    <a:srgbClr val="D9001A"/>
                  </a:solidFill>
                </a:rPr>
                <a:t>Search</a:t>
              </a:r>
              <a:r>
                <a:rPr lang="it-IT" b="1" dirty="0">
                  <a:solidFill>
                    <a:srgbClr val="D9001A"/>
                  </a:solidFill>
                </a:rPr>
                <a:t> </a:t>
              </a:r>
              <a:r>
                <a:rPr lang="it-IT" b="1" dirty="0" err="1">
                  <a:solidFill>
                    <a:srgbClr val="D9001A"/>
                  </a:solidFill>
                </a:rPr>
                <a:t>engine</a:t>
              </a:r>
              <a:r>
                <a:rPr lang="it-IT" b="1" dirty="0">
                  <a:solidFill>
                    <a:srgbClr val="D9001A"/>
                  </a:solidFill>
                </a:rPr>
                <a:t> </a:t>
              </a:r>
              <a:r>
                <a:rPr lang="it-IT" b="1" dirty="0" err="1">
                  <a:solidFill>
                    <a:srgbClr val="D9001A"/>
                  </a:solidFill>
                </a:rPr>
                <a:t>adv</a:t>
              </a:r>
              <a:endParaRPr lang="it-IT" sz="1000" b="1" dirty="0">
                <a:solidFill>
                  <a:srgbClr val="D9001A"/>
                </a:solidFill>
              </a:endParaRPr>
            </a:p>
          </p:txBody>
        </p:sp>
        <p:cxnSp>
          <p:nvCxnSpPr>
            <p:cNvPr id="23" name="Connettore diritto 4">
              <a:extLst>
                <a:ext uri="{FF2B5EF4-FFF2-40B4-BE49-F238E27FC236}">
                  <a16:creationId xmlns="" xmlns:a16="http://schemas.microsoft.com/office/drawing/2014/main" id="{11E15F09-9BE5-E646-AC94-9ACBEB8144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44636" y="1448209"/>
              <a:ext cx="0" cy="4139998"/>
            </a:xfrm>
            <a:prstGeom prst="line">
              <a:avLst/>
            </a:prstGeom>
            <a:ln>
              <a:solidFill>
                <a:srgbClr val="D900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Immagine 25" descr="google-01.png"/>
            <p:cNvPicPr>
              <a:picLocks noChangeAspect="1"/>
            </p:cNvPicPr>
            <p:nvPr/>
          </p:nvPicPr>
          <p:blipFill>
            <a:blip r:embed="rId4" cstate="print">
              <a:alphaModFix amt="6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2190" y="1350817"/>
              <a:ext cx="1347998" cy="512619"/>
            </a:xfrm>
            <a:prstGeom prst="rect">
              <a:avLst/>
            </a:prstGeom>
          </p:spPr>
        </p:pic>
      </p:grpSp>
      <p:grpSp>
        <p:nvGrpSpPr>
          <p:cNvPr id="31" name="Gruppo 30"/>
          <p:cNvGrpSpPr/>
          <p:nvPr/>
        </p:nvGrpSpPr>
        <p:grpSpPr>
          <a:xfrm>
            <a:off x="7511706" y="1408545"/>
            <a:ext cx="2478130" cy="4179662"/>
            <a:chOff x="7838407" y="1408545"/>
            <a:chExt cx="3050006" cy="4179662"/>
          </a:xfrm>
        </p:grpSpPr>
        <p:sp>
          <p:nvSpPr>
            <p:cNvPr id="19" name="Segnaposto contenuto 10">
              <a:extLst>
                <a:ext uri="{FF2B5EF4-FFF2-40B4-BE49-F238E27FC236}">
                  <a16:creationId xmlns="" xmlns:a16="http://schemas.microsoft.com/office/drawing/2014/main" id="{FAA1CB5F-BFF0-6144-907C-47B898B9C848}"/>
                </a:ext>
              </a:extLst>
            </p:cNvPr>
            <p:cNvSpPr txBox="1">
              <a:spLocks/>
            </p:cNvSpPr>
            <p:nvPr/>
          </p:nvSpPr>
          <p:spPr>
            <a:xfrm>
              <a:off x="8267148" y="1836622"/>
              <a:ext cx="2621265" cy="46684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E30520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Helvetica" panose="020B0500000000000000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E30520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Helvetica" panose="020B0500000000000000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E30520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Helvetica" panose="020B0500000000000000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E30520"/>
                </a:buClr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Helvetica" panose="020B0500000000000000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E30520"/>
                </a:buClr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Helvetica" panose="020B0500000000000000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it-IT" b="1" dirty="0">
                  <a:solidFill>
                    <a:srgbClr val="D9001A"/>
                  </a:solidFill>
                </a:rPr>
                <a:t>Video </a:t>
              </a:r>
              <a:r>
                <a:rPr lang="it-IT" b="1" dirty="0" err="1">
                  <a:solidFill>
                    <a:srgbClr val="D9001A"/>
                  </a:solidFill>
                </a:rPr>
                <a:t>adv</a:t>
              </a:r>
              <a:endParaRPr lang="it-IT" sz="1000" b="1" dirty="0">
                <a:solidFill>
                  <a:srgbClr val="D9001A"/>
                </a:solidFill>
              </a:endParaRPr>
            </a:p>
          </p:txBody>
        </p:sp>
        <p:cxnSp>
          <p:nvCxnSpPr>
            <p:cNvPr id="24" name="Connettore diritto 4">
              <a:extLst>
                <a:ext uri="{FF2B5EF4-FFF2-40B4-BE49-F238E27FC236}">
                  <a16:creationId xmlns="" xmlns:a16="http://schemas.microsoft.com/office/drawing/2014/main" id="{11E15F09-9BE5-E646-AC94-9ACBEB8144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38407" y="1448209"/>
              <a:ext cx="0" cy="4139998"/>
            </a:xfrm>
            <a:prstGeom prst="line">
              <a:avLst/>
            </a:prstGeom>
            <a:ln>
              <a:solidFill>
                <a:srgbClr val="D900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" name="Immagine 27" descr="Videocamera.png"/>
            <p:cNvPicPr>
              <a:picLocks noChangeAspect="1"/>
            </p:cNvPicPr>
            <p:nvPr/>
          </p:nvPicPr>
          <p:blipFill>
            <a:blip r:embed="rId5" cstate="print">
              <a:alphaModFix amt="5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2" y="1408545"/>
              <a:ext cx="478807" cy="352692"/>
            </a:xfrm>
            <a:prstGeom prst="rect">
              <a:avLst/>
            </a:prstGeom>
          </p:spPr>
        </p:pic>
      </p:grpSp>
      <p:pic>
        <p:nvPicPr>
          <p:cNvPr id="25" name="Immagine 24">
            <a:extLst>
              <a:ext uri="{FF2B5EF4-FFF2-40B4-BE49-F238E27FC236}">
                <a16:creationId xmlns="" xmlns:a16="http://schemas.microsoft.com/office/drawing/2014/main" id="{8676C523-EEFF-4E44-9DF4-9717891CC2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725" y="5792715"/>
            <a:ext cx="2979508" cy="99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31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="" xmlns:a16="http://schemas.microsoft.com/office/drawing/2014/main" id="{067C53CA-F79E-473C-B632-952A9F8CE2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78CC6DD-3A62-4F6D-83C5-0B6BD9960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2004" y="3338072"/>
            <a:ext cx="10087992" cy="2561074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/>
            </a:r>
            <a:br>
              <a:rPr lang="it-IT" dirty="0">
                <a:solidFill>
                  <a:schemeClr val="tx1"/>
                </a:solidFill>
              </a:rPr>
            </a:b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23A1C908-DDCD-4F5D-8DA7-6D9C137D7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71A94B-F3ED-4DA1-9385-153201960504}" type="slidenum">
              <a:rPr kumimoji="0" lang="it-IT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500000000000000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500000000000000" pitchFamily="34" charset="0"/>
              <a:ea typeface="+mn-ea"/>
              <a:cs typeface="+mn-cs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10525C6C-BAC9-4061-9022-8614B97241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838" y="4948390"/>
            <a:ext cx="3632462" cy="159090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="" xmlns:a16="http://schemas.microsoft.com/office/drawing/2014/main" id="{4F660FDE-595C-443B-B943-DE935D80CC9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5"/>
          <a:stretch/>
        </p:blipFill>
        <p:spPr>
          <a:xfrm>
            <a:off x="-447833" y="-1"/>
            <a:ext cx="12639833" cy="6858001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="" xmlns:a16="http://schemas.microsoft.com/office/drawing/2014/main" id="{B0338794-CBA5-43B4-82EB-315AD29C9D3E}"/>
              </a:ext>
            </a:extLst>
          </p:cNvPr>
          <p:cNvSpPr/>
          <p:nvPr/>
        </p:nvSpPr>
        <p:spPr>
          <a:xfrm>
            <a:off x="1423908" y="659798"/>
            <a:ext cx="8896350" cy="5772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="" xmlns:a16="http://schemas.microsoft.com/office/drawing/2014/main" id="{92DEBD2B-F4C0-423B-9EDE-FD25522A6CA1}"/>
              </a:ext>
            </a:extLst>
          </p:cNvPr>
          <p:cNvSpPr txBox="1"/>
          <p:nvPr/>
        </p:nvSpPr>
        <p:spPr>
          <a:xfrm>
            <a:off x="4605019" y="2223872"/>
            <a:ext cx="2095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GRAZIE!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="" xmlns:a16="http://schemas.microsoft.com/office/drawing/2014/main" id="{12C7154F-6E5D-414D-9A26-D205EB3B14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287" y="958854"/>
            <a:ext cx="3585955" cy="119725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="" xmlns:a16="http://schemas.microsoft.com/office/drawing/2014/main" id="{EB1D0247-9E23-4630-AD02-0DEFDA84013B}"/>
              </a:ext>
            </a:extLst>
          </p:cNvPr>
          <p:cNvSpPr txBox="1"/>
          <p:nvPr/>
        </p:nvSpPr>
        <p:spPr>
          <a:xfrm>
            <a:off x="3043399" y="3545873"/>
            <a:ext cx="580768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dirty="0"/>
              <a:t>Contatti:</a:t>
            </a:r>
            <a:endParaRPr lang="it-IT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it-IT" dirty="0">
                <a:cs typeface="Calibri"/>
              </a:rPr>
              <a:t>Pamela Sinigaglia: </a:t>
            </a:r>
            <a:r>
              <a:rPr lang="it-IT" dirty="0">
                <a:cs typeface="Calibri"/>
                <a:hlinkClick r:id="rId6"/>
              </a:rPr>
              <a:t>iniziative@liltbiella.it</a:t>
            </a:r>
            <a:r>
              <a:rPr lang="it-IT" dirty="0">
                <a:cs typeface="Calibri"/>
              </a:rPr>
              <a:t> ; 0158352151</a:t>
            </a:r>
          </a:p>
          <a:p>
            <a:pPr marL="285750" indent="-285750">
              <a:buFont typeface="Arial"/>
              <a:buChar char="•"/>
            </a:pPr>
            <a:r>
              <a:rPr lang="it-IT" dirty="0">
                <a:cs typeface="Calibri"/>
              </a:rPr>
              <a:t>Francesco Rossetti: </a:t>
            </a:r>
            <a:r>
              <a:rPr lang="it-IT" dirty="0">
                <a:cs typeface="Calibri"/>
                <a:hlinkClick r:id="rId7"/>
              </a:rPr>
              <a:t>corporate@liltbiella.it</a:t>
            </a:r>
            <a:r>
              <a:rPr lang="it-IT" dirty="0">
                <a:cs typeface="Calibri"/>
              </a:rPr>
              <a:t> ; 0158352113</a:t>
            </a:r>
          </a:p>
          <a:p>
            <a:endParaRPr lang="it-IT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3052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="" xmlns:a16="http://schemas.microsoft.com/office/drawing/2014/main" id="{1DEA2E14-ED2F-4FC6-9718-B88E2DE6DABE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Segnaposto contenuto 5">
            <a:extLst>
              <a:ext uri="{FF2B5EF4-FFF2-40B4-BE49-F238E27FC236}">
                <a16:creationId xmlns="" xmlns:a16="http://schemas.microsoft.com/office/drawing/2014/main" id="{67BCA2BF-1CD4-47F5-8DA1-90C94E0E15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36" b="13530"/>
          <a:stretch/>
        </p:blipFill>
        <p:spPr>
          <a:xfrm>
            <a:off x="0" y="995711"/>
            <a:ext cx="12192000" cy="3148619"/>
          </a:xfrm>
          <a:effectLst>
            <a:outerShdw blurRad="50800" dist="50800" dir="5400000" sx="1000" sy="1000" algn="ctr" rotWithShape="0">
              <a:srgbClr val="000000"/>
            </a:outerShdw>
          </a:effectLst>
        </p:spPr>
      </p:pic>
      <p:sp>
        <p:nvSpPr>
          <p:cNvPr id="7" name="Segnaposto contenuto 10">
            <a:extLst>
              <a:ext uri="{FF2B5EF4-FFF2-40B4-BE49-F238E27FC236}">
                <a16:creationId xmlns="" xmlns:a16="http://schemas.microsoft.com/office/drawing/2014/main" id="{B07370CD-AD47-4745-A136-DF02F37BB7D3}"/>
              </a:ext>
            </a:extLst>
          </p:cNvPr>
          <p:cNvSpPr txBox="1">
            <a:spLocks/>
          </p:cNvSpPr>
          <p:nvPr/>
        </p:nvSpPr>
        <p:spPr>
          <a:xfrm>
            <a:off x="4665145" y="3014902"/>
            <a:ext cx="2861704" cy="1100767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SzPct val="90000"/>
              <a:buFont typeface="Arial" panose="020B0604020202020204" pitchFamily="34" charset="0"/>
              <a:buNone/>
            </a:pPr>
            <a:r>
              <a:rPr lang="it-IT" sz="2800" b="1" dirty="0">
                <a:solidFill>
                  <a:schemeClr val="bg1"/>
                </a:solidFill>
                <a:highlight>
                  <a:srgbClr val="1F6BB3"/>
                </a:highlight>
              </a:rPr>
              <a:t>Dal </a:t>
            </a:r>
            <a:r>
              <a:rPr lang="it-IT" sz="6000" b="1" dirty="0">
                <a:solidFill>
                  <a:schemeClr val="bg1"/>
                </a:solidFill>
                <a:highlight>
                  <a:srgbClr val="1F6BB3"/>
                </a:highlight>
              </a:rPr>
              <a:t>2019</a:t>
            </a:r>
            <a:endParaRPr lang="it-IT" sz="2800" b="1" dirty="0">
              <a:solidFill>
                <a:schemeClr val="bg1"/>
              </a:solidFill>
              <a:highlight>
                <a:srgbClr val="1F6BB3"/>
              </a:highlight>
            </a:endParaRPr>
          </a:p>
        </p:txBody>
      </p:sp>
      <p:sp>
        <p:nvSpPr>
          <p:cNvPr id="10" name="Segnaposto contenuto 10">
            <a:extLst>
              <a:ext uri="{FF2B5EF4-FFF2-40B4-BE49-F238E27FC236}">
                <a16:creationId xmlns="" xmlns:a16="http://schemas.microsoft.com/office/drawing/2014/main" id="{555DD35D-9AE6-497B-B8B5-F24919FD95BD}"/>
              </a:ext>
            </a:extLst>
          </p:cNvPr>
          <p:cNvSpPr txBox="1">
            <a:spLocks/>
          </p:cNvSpPr>
          <p:nvPr/>
        </p:nvSpPr>
        <p:spPr>
          <a:xfrm>
            <a:off x="2302710" y="4482339"/>
            <a:ext cx="7840579" cy="145196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defPPr>
              <a:defRPr lang="it-IT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E30520"/>
              </a:buClr>
              <a:buSzPct val="90000"/>
              <a:buFont typeface="Arial" panose="020B0604020202020204" pitchFamily="34" charset="0"/>
              <a:buNone/>
              <a:defRPr sz="6000" b="1">
                <a:solidFill>
                  <a:schemeClr val="bg1"/>
                </a:solidFill>
                <a:highlight>
                  <a:srgbClr val="000080"/>
                </a:highlight>
                <a:latin typeface="Helvetica" panose="020B0500000000000000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>
                <a:latin typeface="Helvetica" panose="020B0500000000000000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600">
                <a:latin typeface="Helvetica" panose="020B0500000000000000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>
                <a:latin typeface="Helvetica" panose="020B0500000000000000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>
                <a:latin typeface="Helvetica" panose="020B0500000000000000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it-IT" sz="2800" dirty="0">
                <a:highlight>
                  <a:srgbClr val="1F6BB3"/>
                </a:highlight>
              </a:rPr>
              <a:t>Oltre </a:t>
            </a:r>
            <a:r>
              <a:rPr lang="it-IT" sz="5400" dirty="0">
                <a:highlight>
                  <a:srgbClr val="1F6BB3"/>
                </a:highlight>
              </a:rPr>
              <a:t>150mila € </a:t>
            </a:r>
            <a:r>
              <a:rPr lang="it-IT" sz="2800" dirty="0">
                <a:highlight>
                  <a:srgbClr val="1F6BB3"/>
                </a:highlight>
              </a:rPr>
              <a:t>raccolti per LILT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="" xmlns:a16="http://schemas.microsoft.com/office/drawing/2014/main" id="{8FBE5A77-5832-473A-9095-D02BFCC54718}"/>
              </a:ext>
            </a:extLst>
          </p:cNvPr>
          <p:cNvSpPr txBox="1">
            <a:spLocks/>
          </p:cNvSpPr>
          <p:nvPr/>
        </p:nvSpPr>
        <p:spPr>
          <a:xfrm>
            <a:off x="375920" y="224380"/>
            <a:ext cx="9216380" cy="6127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E30520"/>
                </a:solidFill>
                <a:latin typeface="Helvetica" panose="020B0500000000000000" pitchFamily="34" charset="0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it-IT" sz="4800" dirty="0">
                <a:solidFill>
                  <a:srgbClr val="002060"/>
                </a:solidFill>
                <a:latin typeface="+mn-lt"/>
              </a:rPr>
              <a:t>UNA CORSA UNICA E SOLIDALE</a:t>
            </a:r>
            <a:endParaRPr kumimoji="0" lang="it-IT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="" xmlns:a16="http://schemas.microsoft.com/office/drawing/2014/main" id="{F39AC2FA-C9F1-4C94-9080-89113D16060E}"/>
              </a:ext>
            </a:extLst>
          </p:cNvPr>
          <p:cNvSpPr txBox="1"/>
          <p:nvPr/>
        </p:nvSpPr>
        <p:spPr>
          <a:xfrm>
            <a:off x="3478921" y="1661230"/>
            <a:ext cx="52341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b="1" dirty="0">
                <a:solidFill>
                  <a:schemeClr val="bg1"/>
                </a:solidFill>
                <a:highlight>
                  <a:srgbClr val="1F6BB3"/>
                </a:highlight>
                <a:latin typeface="Helvetica" panose="020B0500000000000000" pitchFamily="34" charset="0"/>
              </a:rPr>
              <a:t>4° </a:t>
            </a:r>
            <a:r>
              <a:rPr lang="it-IT" sz="4800" b="1" dirty="0">
                <a:solidFill>
                  <a:schemeClr val="bg1"/>
                </a:solidFill>
                <a:highlight>
                  <a:srgbClr val="1F6BB3"/>
                </a:highlight>
                <a:latin typeface="Helvetica" panose="020B0500000000000000" pitchFamily="34" charset="0"/>
              </a:rPr>
              <a:t>edizione</a:t>
            </a:r>
            <a:endParaRPr lang="it-IT" sz="2800" b="1" dirty="0">
              <a:solidFill>
                <a:schemeClr val="bg1"/>
              </a:solidFill>
              <a:highlight>
                <a:srgbClr val="1F6BB3"/>
              </a:highlight>
              <a:latin typeface="Helvetica" panose="020B0500000000000000" pitchFamily="34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="" xmlns:a16="http://schemas.microsoft.com/office/drawing/2014/main" id="{747915F6-3A9D-43C5-89DC-32678C471389}"/>
              </a:ext>
            </a:extLst>
          </p:cNvPr>
          <p:cNvSpPr txBox="1"/>
          <p:nvPr/>
        </p:nvSpPr>
        <p:spPr>
          <a:xfrm>
            <a:off x="2926833" y="5532589"/>
            <a:ext cx="63383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bg1"/>
                </a:solidFill>
                <a:highlight>
                  <a:srgbClr val="1F6BB3"/>
                </a:highlight>
                <a:latin typeface="Helvetica" panose="020B0500000000000000" pitchFamily="34" charset="0"/>
              </a:rPr>
              <a:t>Oltre</a:t>
            </a:r>
            <a:r>
              <a:rPr lang="it-IT" sz="5400" b="1" dirty="0">
                <a:solidFill>
                  <a:schemeClr val="bg1"/>
                </a:solidFill>
                <a:highlight>
                  <a:srgbClr val="1F6BB3"/>
                </a:highlight>
                <a:latin typeface="Helvetica" panose="020B0500000000000000" pitchFamily="34" charset="0"/>
              </a:rPr>
              <a:t>5mila</a:t>
            </a:r>
            <a:r>
              <a:rPr lang="it-IT" sz="3200" b="1" dirty="0">
                <a:solidFill>
                  <a:schemeClr val="bg1"/>
                </a:solidFill>
                <a:highlight>
                  <a:srgbClr val="1F6BB3"/>
                </a:highlight>
                <a:latin typeface="Helvetica" panose="020B0500000000000000" pitchFamily="34" charset="0"/>
              </a:rPr>
              <a:t> </a:t>
            </a:r>
            <a:r>
              <a:rPr lang="it-IT" sz="2000" b="1" dirty="0">
                <a:solidFill>
                  <a:schemeClr val="bg1"/>
                </a:solidFill>
                <a:highlight>
                  <a:srgbClr val="1F6BB3"/>
                </a:highlight>
                <a:latin typeface="Helvetica" panose="020B0500000000000000" pitchFamily="34" charset="0"/>
              </a:rPr>
              <a:t>partecipanti</a:t>
            </a:r>
          </a:p>
        </p:txBody>
      </p:sp>
      <p:pic>
        <p:nvPicPr>
          <p:cNvPr id="20" name="Elemento grafico 19" descr="Coppa">
            <a:extLst>
              <a:ext uri="{FF2B5EF4-FFF2-40B4-BE49-F238E27FC236}">
                <a16:creationId xmlns="" xmlns:a16="http://schemas.microsoft.com/office/drawing/2014/main" id="{81B5999B-2F7F-4B09-8A42-9CA5E8D53D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249" y="5208320"/>
            <a:ext cx="914400" cy="914400"/>
          </a:xfrm>
          <a:prstGeom prst="rect">
            <a:avLst/>
          </a:prstGeom>
        </p:spPr>
      </p:pic>
      <p:pic>
        <p:nvPicPr>
          <p:cNvPr id="21" name="Elemento grafico 20" descr="Coppa">
            <a:extLst>
              <a:ext uri="{FF2B5EF4-FFF2-40B4-BE49-F238E27FC236}">
                <a16:creationId xmlns="" xmlns:a16="http://schemas.microsoft.com/office/drawing/2014/main" id="{3B83B922-CE0E-4967-BB03-9892E26FCF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55350" y="5313095"/>
            <a:ext cx="914400" cy="9144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="" xmlns:a16="http://schemas.microsoft.com/office/drawing/2014/main" id="{2DC469C2-C428-4FB1-BFA3-AC0610F4CB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492" y="930"/>
            <a:ext cx="2979508" cy="99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459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97133E7-3545-49FC-B960-F51F9E7AF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158E800D-CF92-4A91-9FBD-8C7C16752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6600" y="6062477"/>
            <a:ext cx="9525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71A94B-F3ED-4DA1-9385-153201960504}" type="slidenum">
              <a:rPr kumimoji="0" lang="it-IT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500000000000000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500000000000000" pitchFamily="34" charset="0"/>
              <a:ea typeface="+mn-ea"/>
              <a:cs typeface="+mn-cs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="" xmlns:a16="http://schemas.microsoft.com/office/drawing/2014/main" id="{50A6E4F7-B95B-40BE-8A45-3072126845EA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="" xmlns:a16="http://schemas.microsoft.com/office/drawing/2014/main" id="{CF7E353C-8666-4D2B-9738-573C771137FB}"/>
              </a:ext>
            </a:extLst>
          </p:cNvPr>
          <p:cNvSpPr txBox="1">
            <a:spLocks/>
          </p:cNvSpPr>
          <p:nvPr/>
        </p:nvSpPr>
        <p:spPr>
          <a:xfrm>
            <a:off x="5409258" y="752476"/>
            <a:ext cx="5956601" cy="6127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E30520"/>
                </a:solidFill>
                <a:latin typeface="Helvetica" panose="020B0500000000000000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 panose="020B0500000000000000" pitchFamily="34" charset="0"/>
                <a:ea typeface="+mj-ea"/>
                <a:cs typeface="+mj-cs"/>
              </a:rPr>
              <a:t>IN PIGIAMA!</a:t>
            </a:r>
          </a:p>
        </p:txBody>
      </p:sp>
      <p:cxnSp>
        <p:nvCxnSpPr>
          <p:cNvPr id="9" name="Connettore diritto 8">
            <a:extLst>
              <a:ext uri="{FF2B5EF4-FFF2-40B4-BE49-F238E27FC236}">
                <a16:creationId xmlns="" xmlns:a16="http://schemas.microsoft.com/office/drawing/2014/main" id="{A126CA05-DE50-46B6-8242-96CF105CD749}"/>
              </a:ext>
            </a:extLst>
          </p:cNvPr>
          <p:cNvCxnSpPr/>
          <p:nvPr/>
        </p:nvCxnSpPr>
        <p:spPr>
          <a:xfrm>
            <a:off x="5409258" y="1635125"/>
            <a:ext cx="5943280" cy="0"/>
          </a:xfrm>
          <a:prstGeom prst="line">
            <a:avLst/>
          </a:prstGeom>
          <a:ln>
            <a:solidFill>
              <a:srgbClr val="98B1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magine 14">
            <a:extLst>
              <a:ext uri="{FF2B5EF4-FFF2-40B4-BE49-F238E27FC236}">
                <a16:creationId xmlns="" xmlns:a16="http://schemas.microsoft.com/office/drawing/2014/main" id="{018C1A25-83B2-4D21-98C4-19A9CC095F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55853" y="1141490"/>
            <a:ext cx="6858000" cy="4572000"/>
          </a:xfrm>
          <a:prstGeom prst="rect">
            <a:avLst/>
          </a:prstGeom>
        </p:spPr>
      </p:pic>
      <p:sp>
        <p:nvSpPr>
          <p:cNvPr id="22" name="Segnaposto contenuto 10">
            <a:extLst>
              <a:ext uri="{FF2B5EF4-FFF2-40B4-BE49-F238E27FC236}">
                <a16:creationId xmlns="" xmlns:a16="http://schemas.microsoft.com/office/drawing/2014/main" id="{3C423826-EF69-4BD0-B28E-1E2E7065E3EB}"/>
              </a:ext>
            </a:extLst>
          </p:cNvPr>
          <p:cNvSpPr txBox="1">
            <a:spLocks/>
          </p:cNvSpPr>
          <p:nvPr/>
        </p:nvSpPr>
        <p:spPr>
          <a:xfrm>
            <a:off x="6888139" y="2097238"/>
            <a:ext cx="4826341" cy="1406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ct val="90000"/>
              <a:buFont typeface="Arial" panose="020B0604020202020204" pitchFamily="34" charset="0"/>
              <a:buNone/>
            </a:pPr>
            <a:r>
              <a:rPr lang="it-IT" dirty="0"/>
              <a:t>In tutto il mondo a settembre si celebra la </a:t>
            </a:r>
            <a:r>
              <a:rPr lang="it-IT" b="1" dirty="0">
                <a:solidFill>
                  <a:srgbClr val="D9001A"/>
                </a:solidFill>
              </a:rPr>
              <a:t>campagna del Gold Ribbon</a:t>
            </a:r>
            <a:r>
              <a:rPr lang="it-IT" dirty="0"/>
              <a:t>, dedicato alla sensibilizzazione sui tumori pediatrici</a:t>
            </a:r>
          </a:p>
        </p:txBody>
      </p:sp>
      <p:pic>
        <p:nvPicPr>
          <p:cNvPr id="23" name="Immagine 22">
            <a:extLst>
              <a:ext uri="{FF2B5EF4-FFF2-40B4-BE49-F238E27FC236}">
                <a16:creationId xmlns="" xmlns:a16="http://schemas.microsoft.com/office/drawing/2014/main" id="{F767AD21-BA88-4942-82B0-F8DFCA5DBD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082074" y="2084537"/>
            <a:ext cx="560601" cy="627249"/>
          </a:xfrm>
          <a:prstGeom prst="rect">
            <a:avLst/>
          </a:prstGeom>
        </p:spPr>
      </p:pic>
      <p:sp>
        <p:nvSpPr>
          <p:cNvPr id="24" name="Rettangolo 23">
            <a:extLst>
              <a:ext uri="{FF2B5EF4-FFF2-40B4-BE49-F238E27FC236}">
                <a16:creationId xmlns="" xmlns:a16="http://schemas.microsoft.com/office/drawing/2014/main" id="{B19509C7-55E8-4418-A96A-BCF105255977}"/>
              </a:ext>
            </a:extLst>
          </p:cNvPr>
          <p:cNvSpPr/>
          <p:nvPr/>
        </p:nvSpPr>
        <p:spPr>
          <a:xfrm>
            <a:off x="6858883" y="4684946"/>
            <a:ext cx="47489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buClr>
                <a:srgbClr val="E30520"/>
              </a:buClr>
              <a:buSzPct val="90000"/>
            </a:pPr>
            <a:r>
              <a:rPr lang="it-IT" sz="2000" dirty="0">
                <a:solidFill>
                  <a:prstClr val="black"/>
                </a:solidFill>
                <a:latin typeface="Helvetica" panose="020B0500000000000000" pitchFamily="34" charset="0"/>
              </a:rPr>
              <a:t>Il richiamo simbolico, divertente, con</a:t>
            </a:r>
            <a:br>
              <a:rPr lang="it-IT" sz="2000" dirty="0">
                <a:solidFill>
                  <a:prstClr val="black"/>
                </a:solidFill>
                <a:latin typeface="Helvetica" panose="020B0500000000000000" pitchFamily="34" charset="0"/>
              </a:rPr>
            </a:br>
            <a:r>
              <a:rPr lang="it-IT" sz="2000" dirty="0">
                <a:solidFill>
                  <a:prstClr val="black"/>
                </a:solidFill>
                <a:latin typeface="Helvetica" panose="020B0500000000000000" pitchFamily="34" charset="0"/>
              </a:rPr>
              <a:t>un significato importante, suggella l’</a:t>
            </a:r>
            <a:r>
              <a:rPr lang="it-IT" sz="2000" b="1" dirty="0">
                <a:solidFill>
                  <a:srgbClr val="D9001A"/>
                </a:solidFill>
                <a:latin typeface="Helvetica" panose="020B0500000000000000" pitchFamily="34" charset="0"/>
              </a:rPr>
              <a:t>unicità narrativa</a:t>
            </a:r>
            <a:r>
              <a:rPr lang="it-IT" sz="2000" b="1" dirty="0">
                <a:solidFill>
                  <a:srgbClr val="FF000A"/>
                </a:solidFill>
                <a:latin typeface="Helvetica" panose="020B0500000000000000" pitchFamily="34" charset="0"/>
              </a:rPr>
              <a:t> </a:t>
            </a:r>
            <a:r>
              <a:rPr lang="it-IT" sz="2000" dirty="0">
                <a:solidFill>
                  <a:prstClr val="black"/>
                </a:solidFill>
                <a:latin typeface="Helvetica" panose="020B0500000000000000" pitchFamily="34" charset="0"/>
              </a:rPr>
              <a:t>di questo evento</a:t>
            </a:r>
          </a:p>
        </p:txBody>
      </p:sp>
      <p:sp>
        <p:nvSpPr>
          <p:cNvPr id="25" name="Rettangolo 24">
            <a:extLst>
              <a:ext uri="{FF2B5EF4-FFF2-40B4-BE49-F238E27FC236}">
                <a16:creationId xmlns="" xmlns:a16="http://schemas.microsoft.com/office/drawing/2014/main" id="{144E146F-570C-40E7-8834-09AD1DB3D533}"/>
              </a:ext>
            </a:extLst>
          </p:cNvPr>
          <p:cNvSpPr/>
          <p:nvPr/>
        </p:nvSpPr>
        <p:spPr>
          <a:xfrm>
            <a:off x="6858882" y="3339271"/>
            <a:ext cx="45720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buClr>
                <a:srgbClr val="E30520"/>
              </a:buClr>
              <a:buSzPct val="90000"/>
            </a:pPr>
            <a:r>
              <a:rPr lang="it-IT" sz="2000" dirty="0">
                <a:solidFill>
                  <a:prstClr val="black"/>
                </a:solidFill>
                <a:latin typeface="Helvetica" panose="020B0500000000000000" pitchFamily="34" charset="0"/>
              </a:rPr>
              <a:t>Corriamo in pigiama per manifestare vicinanza e </a:t>
            </a:r>
            <a:r>
              <a:rPr lang="it-IT" sz="2000" b="1" dirty="0">
                <a:solidFill>
                  <a:srgbClr val="D9001A"/>
                </a:solidFill>
                <a:latin typeface="Helvetica" panose="020B0500000000000000" pitchFamily="34" charset="0"/>
              </a:rPr>
              <a:t>solidarietà a chi in pigiama sta tutto il giorno: i bambini malati</a:t>
            </a:r>
          </a:p>
        </p:txBody>
      </p:sp>
      <p:pic>
        <p:nvPicPr>
          <p:cNvPr id="26" name="Immagine 25">
            <a:extLst>
              <a:ext uri="{FF2B5EF4-FFF2-40B4-BE49-F238E27FC236}">
                <a16:creationId xmlns="" xmlns:a16="http://schemas.microsoft.com/office/drawing/2014/main" id="{076EAA3C-09F8-4D90-A3D4-D69764A101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089970" y="3427489"/>
            <a:ext cx="560601" cy="627249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="" xmlns:a16="http://schemas.microsoft.com/office/drawing/2014/main" id="{AC95395C-1AAA-4F50-9B07-DB78B6862F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089970" y="4909250"/>
            <a:ext cx="560601" cy="627249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="" xmlns:a16="http://schemas.microsoft.com/office/drawing/2014/main" id="{47740515-C7BA-4068-B557-A4F2F1F454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362" y="931"/>
            <a:ext cx="2535637" cy="8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595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="" xmlns:a16="http://schemas.microsoft.com/office/drawing/2014/main" id="{1ADCA445-1C8C-476E-AC45-EDDF91AD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118"/>
            <a:ext cx="10515600" cy="1325563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PERCHÉ CORRIAMO?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09CABB81-DC90-47C1-AAB1-AFDFB7EB5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A94B-F3ED-4DA1-9385-153201960504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7" name="Segnaposto contenuto 10">
            <a:extLst>
              <a:ext uri="{FF2B5EF4-FFF2-40B4-BE49-F238E27FC236}">
                <a16:creationId xmlns="" xmlns:a16="http://schemas.microsoft.com/office/drawing/2014/main" id="{889C3942-61F4-40E1-898D-93E4583B3795}"/>
              </a:ext>
            </a:extLst>
          </p:cNvPr>
          <p:cNvSpPr txBox="1">
            <a:spLocks/>
          </p:cNvSpPr>
          <p:nvPr/>
        </p:nvSpPr>
        <p:spPr>
          <a:xfrm>
            <a:off x="838200" y="1590609"/>
            <a:ext cx="8543925" cy="3676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90000"/>
              <a:buBlip>
                <a:blip r:embed="rId2"/>
              </a:buBlip>
            </a:pPr>
            <a:r>
              <a:rPr lang="it-IT" sz="2800" dirty="0">
                <a:solidFill>
                  <a:prstClr val="black"/>
                </a:solidFill>
              </a:rPr>
              <a:t>Per</a:t>
            </a:r>
            <a:r>
              <a:rPr lang="it-IT" sz="2800" b="1" dirty="0">
                <a:solidFill>
                  <a:prstClr val="black"/>
                </a:solidFill>
              </a:rPr>
              <a:t> </a:t>
            </a:r>
            <a:r>
              <a:rPr lang="it-IT" sz="2800" b="1" dirty="0">
                <a:solidFill>
                  <a:srgbClr val="D9001A"/>
                </a:solidFill>
              </a:rPr>
              <a:t>raccogliere fondi </a:t>
            </a:r>
            <a:r>
              <a:rPr lang="it-IT" sz="2800" dirty="0">
                <a:solidFill>
                  <a:prstClr val="black"/>
                </a:solidFill>
              </a:rPr>
              <a:t/>
            </a:r>
            <a:br>
              <a:rPr lang="it-IT" sz="2800" dirty="0">
                <a:solidFill>
                  <a:prstClr val="black"/>
                </a:solidFill>
              </a:rPr>
            </a:br>
            <a:r>
              <a:rPr lang="it-IT" sz="2800" dirty="0">
                <a:solidFill>
                  <a:prstClr val="black"/>
                </a:solidFill>
              </a:rPr>
              <a:t>a favore dei bambini </a:t>
            </a:r>
            <a:br>
              <a:rPr lang="it-IT" sz="2800" dirty="0">
                <a:solidFill>
                  <a:prstClr val="black"/>
                </a:solidFill>
              </a:rPr>
            </a:br>
            <a:r>
              <a:rPr lang="it-IT" sz="2800" dirty="0">
                <a:solidFill>
                  <a:prstClr val="black"/>
                </a:solidFill>
              </a:rPr>
              <a:t>malati oncologici</a:t>
            </a:r>
          </a:p>
          <a:p>
            <a:pPr marL="0" indent="0">
              <a:buSzPct val="90000"/>
              <a:buNone/>
            </a:pPr>
            <a:endParaRPr lang="it-IT" sz="2800" dirty="0">
              <a:solidFill>
                <a:prstClr val="black"/>
              </a:solidFill>
            </a:endParaRPr>
          </a:p>
          <a:p>
            <a:pPr>
              <a:buSzPct val="90000"/>
              <a:buBlip>
                <a:blip r:embed="rId2"/>
              </a:buBlip>
            </a:pPr>
            <a:r>
              <a:rPr lang="it-IT" sz="2800" dirty="0">
                <a:solidFill>
                  <a:prstClr val="black"/>
                </a:solidFill>
              </a:rPr>
              <a:t>Per</a:t>
            </a:r>
            <a:r>
              <a:rPr lang="it-IT" sz="2800" b="1" dirty="0">
                <a:solidFill>
                  <a:prstClr val="black"/>
                </a:solidFill>
              </a:rPr>
              <a:t> </a:t>
            </a:r>
            <a:r>
              <a:rPr lang="it-IT" sz="2800" b="1" dirty="0">
                <a:solidFill>
                  <a:srgbClr val="D9001A"/>
                </a:solidFill>
              </a:rPr>
              <a:t>stare bene</a:t>
            </a:r>
            <a:br>
              <a:rPr lang="it-IT" sz="2800" b="1" dirty="0">
                <a:solidFill>
                  <a:srgbClr val="D9001A"/>
                </a:solidFill>
              </a:rPr>
            </a:br>
            <a:endParaRPr lang="it-IT" sz="2800" b="1" dirty="0">
              <a:solidFill>
                <a:srgbClr val="D9001A"/>
              </a:solidFill>
            </a:endParaRPr>
          </a:p>
          <a:p>
            <a:pPr>
              <a:buSzPct val="90000"/>
              <a:buBlip>
                <a:blip r:embed="rId2"/>
              </a:buBlip>
            </a:pPr>
            <a:r>
              <a:rPr lang="it-IT" sz="2800" dirty="0">
                <a:solidFill>
                  <a:prstClr val="black"/>
                </a:solidFill>
              </a:rPr>
              <a:t>Per</a:t>
            </a:r>
            <a:r>
              <a:rPr lang="it-IT" sz="2800" b="1" dirty="0">
                <a:solidFill>
                  <a:prstClr val="black"/>
                </a:solidFill>
              </a:rPr>
              <a:t> </a:t>
            </a:r>
            <a:r>
              <a:rPr lang="it-IT" sz="2800" b="1" dirty="0">
                <a:solidFill>
                  <a:srgbClr val="D9001A"/>
                </a:solidFill>
              </a:rPr>
              <a:t>divertirci</a:t>
            </a:r>
            <a:r>
              <a:rPr lang="it-IT" sz="2800" b="1" dirty="0">
                <a:solidFill>
                  <a:prstClr val="black"/>
                </a:solidFill>
              </a:rPr>
              <a:t/>
            </a:r>
            <a:br>
              <a:rPr lang="it-IT" sz="2800" b="1" dirty="0">
                <a:solidFill>
                  <a:prstClr val="black"/>
                </a:solidFill>
              </a:rPr>
            </a:br>
            <a:endParaRPr lang="it-IT" sz="2800" b="1" dirty="0">
              <a:solidFill>
                <a:prstClr val="black"/>
              </a:solidFill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CB26A139-84AB-4979-B795-D28246198B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328" y="1435100"/>
            <a:ext cx="5515172" cy="3676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0" name="Connettore diritto 9">
            <a:extLst>
              <a:ext uri="{FF2B5EF4-FFF2-40B4-BE49-F238E27FC236}">
                <a16:creationId xmlns="" xmlns:a16="http://schemas.microsoft.com/office/drawing/2014/main" id="{61FEA165-D14F-4CBD-B9A0-6854CDF9B5C1}"/>
              </a:ext>
            </a:extLst>
          </p:cNvPr>
          <p:cNvCxnSpPr>
            <a:cxnSpLocks/>
          </p:cNvCxnSpPr>
          <p:nvPr/>
        </p:nvCxnSpPr>
        <p:spPr>
          <a:xfrm>
            <a:off x="961083" y="977900"/>
            <a:ext cx="10564167" cy="0"/>
          </a:xfrm>
          <a:prstGeom prst="line">
            <a:avLst/>
          </a:prstGeom>
          <a:ln>
            <a:solidFill>
              <a:srgbClr val="98B1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magine 10">
            <a:extLst>
              <a:ext uri="{FF2B5EF4-FFF2-40B4-BE49-F238E27FC236}">
                <a16:creationId xmlns="" xmlns:a16="http://schemas.microsoft.com/office/drawing/2014/main" id="{3C6E699D-09BC-47F5-A956-D9195ACBA3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412" y="5839974"/>
            <a:ext cx="2979508" cy="99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83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="" xmlns:a16="http://schemas.microsoft.com/office/drawing/2014/main" id="{1ADCA445-1C8C-476E-AC45-EDDF91AD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COME SI SVOLGE LA RUN?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09CABB81-DC90-47C1-AAB1-AFDFB7EB5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A94B-F3ED-4DA1-9385-153201960504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7" name="Segnaposto contenuto 10">
            <a:extLst>
              <a:ext uri="{FF2B5EF4-FFF2-40B4-BE49-F238E27FC236}">
                <a16:creationId xmlns="" xmlns:a16="http://schemas.microsoft.com/office/drawing/2014/main" id="{889C3942-61F4-40E1-898D-93E4583B3795}"/>
              </a:ext>
            </a:extLst>
          </p:cNvPr>
          <p:cNvSpPr txBox="1">
            <a:spLocks/>
          </p:cNvSpPr>
          <p:nvPr/>
        </p:nvSpPr>
        <p:spPr>
          <a:xfrm>
            <a:off x="838200" y="1590609"/>
            <a:ext cx="8543925" cy="3676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ct val="90000"/>
              <a:buNone/>
            </a:pPr>
            <a:r>
              <a:rPr lang="it-IT" sz="2800" b="1" dirty="0">
                <a:solidFill>
                  <a:prstClr val="black"/>
                </a:solidFill>
              </a:rPr>
              <a:t/>
            </a:r>
            <a:br>
              <a:rPr lang="it-IT" sz="2800" b="1" dirty="0">
                <a:solidFill>
                  <a:prstClr val="black"/>
                </a:solidFill>
              </a:rPr>
            </a:br>
            <a:endParaRPr lang="it-IT" sz="2800" b="1" dirty="0">
              <a:solidFill>
                <a:prstClr val="black"/>
              </a:solidFill>
            </a:endParaRPr>
          </a:p>
        </p:txBody>
      </p:sp>
      <p:sp>
        <p:nvSpPr>
          <p:cNvPr id="6" name="Segnaposto contenuto 10">
            <a:extLst>
              <a:ext uri="{FF2B5EF4-FFF2-40B4-BE49-F238E27FC236}">
                <a16:creationId xmlns="" xmlns:a16="http://schemas.microsoft.com/office/drawing/2014/main" id="{4A627048-1EA4-4A90-9D8E-49E169708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1325490"/>
            <a:ext cx="3890538" cy="4635043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buSzPct val="90000"/>
              <a:buBlip>
                <a:blip r:embed="rId2"/>
              </a:buBlip>
            </a:pPr>
            <a:r>
              <a:rPr lang="it-IT" sz="1500" b="1" dirty="0">
                <a:solidFill>
                  <a:srgbClr val="D9001A"/>
                </a:solidFill>
              </a:rPr>
              <a:t>La Pigiama Run  </a:t>
            </a:r>
            <a:r>
              <a:rPr lang="it-IT" sz="1500" dirty="0"/>
              <a:t>si svolgerà in presenza in oltre 20 città italiane </a:t>
            </a:r>
          </a:p>
          <a:p>
            <a:pPr>
              <a:buSzPct val="90000"/>
              <a:buBlip>
                <a:blip r:embed="rId2"/>
              </a:buBlip>
            </a:pPr>
            <a:r>
              <a:rPr lang="it-IT" sz="1500" b="1" dirty="0">
                <a:solidFill>
                  <a:srgbClr val="D9001A"/>
                </a:solidFill>
              </a:rPr>
              <a:t>30 settembre, al tramonto </a:t>
            </a:r>
            <a:r>
              <a:rPr lang="it-IT" sz="1500" dirty="0"/>
              <a:t>(18.30 </a:t>
            </a:r>
            <a:r>
              <a:rPr lang="it-IT" sz="1500" dirty="0" err="1"/>
              <a:t>pm</a:t>
            </a:r>
            <a:r>
              <a:rPr lang="it-IT" sz="1500" dirty="0"/>
              <a:t>)</a:t>
            </a:r>
            <a:br>
              <a:rPr lang="it-IT" sz="1500" dirty="0"/>
            </a:br>
            <a:endParaRPr lang="it-IT" sz="1500" dirty="0"/>
          </a:p>
          <a:p>
            <a:pPr>
              <a:buSzPct val="90000"/>
              <a:buBlip>
                <a:blip r:embed="rId2"/>
              </a:buBlip>
            </a:pPr>
            <a:r>
              <a:rPr lang="it-IT" sz="1500" b="1" dirty="0">
                <a:solidFill>
                  <a:srgbClr val="D9001A"/>
                </a:solidFill>
              </a:rPr>
              <a:t>Villaggio sponsor, </a:t>
            </a:r>
            <a:r>
              <a:rPr lang="it-IT" sz="1500" dirty="0"/>
              <a:t>allestito con deposito borse e ristoro finale</a:t>
            </a:r>
          </a:p>
          <a:p>
            <a:pPr>
              <a:lnSpc>
                <a:spcPct val="110000"/>
              </a:lnSpc>
              <a:buSzPct val="90000"/>
              <a:buBlip>
                <a:blip r:embed="rId2"/>
              </a:buBlip>
            </a:pPr>
            <a:r>
              <a:rPr lang="it-IT" sz="1500" b="1" dirty="0">
                <a:solidFill>
                  <a:srgbClr val="D9001A"/>
                </a:solidFill>
              </a:rPr>
              <a:t>Percorsi diversi guidati da </a:t>
            </a:r>
            <a:r>
              <a:rPr lang="it-IT" sz="1500" b="1" dirty="0" err="1">
                <a:solidFill>
                  <a:srgbClr val="D9001A"/>
                </a:solidFill>
              </a:rPr>
              <a:t>pacer</a:t>
            </a:r>
            <a:r>
              <a:rPr lang="it-IT" sz="1500" b="1" dirty="0">
                <a:solidFill>
                  <a:srgbClr val="D9001A"/>
                </a:solidFill>
              </a:rPr>
              <a:t> a seconda del ritmo, </a:t>
            </a:r>
            <a:r>
              <a:rPr lang="it-IT" sz="1500" dirty="0"/>
              <a:t>adatti sia per gli amanti della corsa sia per chi invece preferisce una camminata.</a:t>
            </a:r>
          </a:p>
          <a:p>
            <a:pPr>
              <a:lnSpc>
                <a:spcPct val="110000"/>
              </a:lnSpc>
              <a:buSzPct val="90000"/>
              <a:buBlip>
                <a:blip r:embed="rId2"/>
              </a:buBlip>
            </a:pPr>
            <a:r>
              <a:rPr lang="it-IT" sz="1500" b="1" dirty="0">
                <a:solidFill>
                  <a:srgbClr val="D9001A"/>
                </a:solidFill>
              </a:rPr>
              <a:t>In pigiama, per solidarietà </a:t>
            </a:r>
            <a:r>
              <a:rPr lang="it-IT" sz="1500" dirty="0"/>
              <a:t/>
            </a:r>
            <a:br>
              <a:rPr lang="it-IT" sz="1500" dirty="0"/>
            </a:br>
            <a:r>
              <a:rPr lang="it-IT" sz="1500" dirty="0"/>
              <a:t>con i bambini malati di tumore </a:t>
            </a:r>
          </a:p>
          <a:p>
            <a:pPr>
              <a:lnSpc>
                <a:spcPct val="110000"/>
              </a:lnSpc>
              <a:buSzPct val="90000"/>
              <a:buBlip>
                <a:blip r:embed="rId2"/>
              </a:buBlip>
            </a:pPr>
            <a:r>
              <a:rPr lang="it-IT" sz="1500" dirty="0"/>
              <a:t>A</a:t>
            </a:r>
            <a:r>
              <a:rPr lang="it-IT" sz="1500" b="1" dirty="0">
                <a:solidFill>
                  <a:srgbClr val="D9001A"/>
                </a:solidFill>
              </a:rPr>
              <a:t> </a:t>
            </a:r>
            <a:r>
              <a:rPr lang="it-IT" sz="1500" dirty="0"/>
              <a:t>tutti gli iscritti viene consegnato un </a:t>
            </a:r>
            <a:r>
              <a:rPr lang="it-IT" sz="1500" b="1" dirty="0">
                <a:solidFill>
                  <a:srgbClr val="D9001A"/>
                </a:solidFill>
              </a:rPr>
              <a:t>pacco gara in omaggio</a:t>
            </a:r>
            <a:r>
              <a:rPr lang="it-IT" sz="1500" dirty="0"/>
              <a:t/>
            </a:r>
            <a:br>
              <a:rPr lang="it-IT" sz="1500" dirty="0"/>
            </a:br>
            <a:endParaRPr lang="it-IT" sz="1500" dirty="0"/>
          </a:p>
        </p:txBody>
      </p:sp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601217CD-5BD2-4528-A31C-2824F5CE89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850" y="1325490"/>
            <a:ext cx="5810250" cy="3873500"/>
          </a:xfrm>
          <a:prstGeom prst="rect">
            <a:avLst/>
          </a:prstGeom>
        </p:spPr>
      </p:pic>
      <p:cxnSp>
        <p:nvCxnSpPr>
          <p:cNvPr id="10" name="Connettore diritto 9">
            <a:extLst>
              <a:ext uri="{FF2B5EF4-FFF2-40B4-BE49-F238E27FC236}">
                <a16:creationId xmlns="" xmlns:a16="http://schemas.microsoft.com/office/drawing/2014/main" id="{DF15B13D-E875-4497-B852-FE24F5D5FCB6}"/>
              </a:ext>
            </a:extLst>
          </p:cNvPr>
          <p:cNvCxnSpPr>
            <a:cxnSpLocks/>
          </p:cNvCxnSpPr>
          <p:nvPr/>
        </p:nvCxnSpPr>
        <p:spPr>
          <a:xfrm>
            <a:off x="961083" y="977900"/>
            <a:ext cx="10564167" cy="0"/>
          </a:xfrm>
          <a:prstGeom prst="line">
            <a:avLst/>
          </a:prstGeom>
          <a:ln>
            <a:solidFill>
              <a:srgbClr val="98B1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DE931FF7-9282-48C3-8FF4-C9A7BC37AB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0732" y="5811698"/>
            <a:ext cx="2979508" cy="99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35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4">
            <a:extLst>
              <a:ext uri="{FF2B5EF4-FFF2-40B4-BE49-F238E27FC236}">
                <a16:creationId xmlns="" xmlns:a16="http://schemas.microsoft.com/office/drawing/2014/main" id="{999850AD-1BFC-48D1-95DF-9D269A3EAC00}"/>
              </a:ext>
            </a:extLst>
          </p:cNvPr>
          <p:cNvGraphicFramePr>
            <a:graphicFrameLocks noGrp="1"/>
          </p:cNvGraphicFramePr>
          <p:nvPr/>
        </p:nvGraphicFramePr>
        <p:xfrm>
          <a:off x="765924" y="1182756"/>
          <a:ext cx="2864498" cy="3622476"/>
        </p:xfrm>
        <a:graphic>
          <a:graphicData uri="http://schemas.openxmlformats.org/drawingml/2006/table">
            <a:tbl>
              <a:tblPr/>
              <a:tblGrid>
                <a:gridCol w="490496">
                  <a:extLst>
                    <a:ext uri="{9D8B030D-6E8A-4147-A177-3AD203B41FA5}">
                      <a16:colId xmlns="" xmlns:a16="http://schemas.microsoft.com/office/drawing/2014/main" val="2855858134"/>
                    </a:ext>
                  </a:extLst>
                </a:gridCol>
                <a:gridCol w="2374002">
                  <a:extLst>
                    <a:ext uri="{9D8B030D-6E8A-4147-A177-3AD203B41FA5}">
                      <a16:colId xmlns="" xmlns:a16="http://schemas.microsoft.com/office/drawing/2014/main" val="2150675642"/>
                    </a:ext>
                  </a:extLst>
                </a:gridCol>
              </a:tblGrid>
              <a:tr h="278652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NORD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61567062"/>
                  </a:ext>
                </a:extLst>
              </a:tr>
              <a:tr h="278652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</a:t>
                      </a: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Milano MB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46086905"/>
                  </a:ext>
                </a:extLst>
              </a:tr>
              <a:tr h="278652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</a:t>
                      </a: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Trento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48374969"/>
                  </a:ext>
                </a:extLst>
              </a:tr>
              <a:tr h="278652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</a:t>
                      </a: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Biella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18224700"/>
                  </a:ext>
                </a:extLst>
              </a:tr>
              <a:tr h="278652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</a:t>
                      </a: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Lodi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10857553"/>
                  </a:ext>
                </a:extLst>
              </a:tr>
              <a:tr h="278652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</a:t>
                      </a: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Verbania Cusio Ossola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4878971"/>
                  </a:ext>
                </a:extLst>
              </a:tr>
              <a:tr h="278652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 Brescia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22485833"/>
                  </a:ext>
                </a:extLst>
              </a:tr>
              <a:tr h="278652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</a:t>
                      </a: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Sondrio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31215330"/>
                  </a:ext>
                </a:extLst>
              </a:tr>
              <a:tr h="278652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</a:t>
                      </a: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Cuneo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41003530"/>
                  </a:ext>
                </a:extLst>
              </a:tr>
              <a:tr h="278652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</a:t>
                      </a: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Padova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8066580"/>
                  </a:ext>
                </a:extLst>
              </a:tr>
              <a:tr h="278652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</a:t>
                      </a: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Treviso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4213619"/>
                  </a:ext>
                </a:extLst>
              </a:tr>
              <a:tr h="278652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</a:t>
                      </a: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Savona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43082953"/>
                  </a:ext>
                </a:extLst>
              </a:tr>
              <a:tr h="278652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</a:t>
                      </a: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Bologna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47889044"/>
                  </a:ext>
                </a:extLst>
              </a:tr>
            </a:tbl>
          </a:graphicData>
        </a:graphic>
      </p:graphicFrame>
      <p:graphicFrame>
        <p:nvGraphicFramePr>
          <p:cNvPr id="6" name="Tabella 5">
            <a:extLst>
              <a:ext uri="{FF2B5EF4-FFF2-40B4-BE49-F238E27FC236}">
                <a16:creationId xmlns="" xmlns:a16="http://schemas.microsoft.com/office/drawing/2014/main" id="{EEACB112-BA9C-4810-820A-94CBF770B2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469988"/>
              </p:ext>
            </p:extLst>
          </p:nvPr>
        </p:nvGraphicFramePr>
        <p:xfrm>
          <a:off x="4113867" y="1182756"/>
          <a:ext cx="2864498" cy="3409564"/>
        </p:xfrm>
        <a:graphic>
          <a:graphicData uri="http://schemas.openxmlformats.org/drawingml/2006/table">
            <a:tbl>
              <a:tblPr/>
              <a:tblGrid>
                <a:gridCol w="490496">
                  <a:extLst>
                    <a:ext uri="{9D8B030D-6E8A-4147-A177-3AD203B41FA5}">
                      <a16:colId xmlns="" xmlns:a16="http://schemas.microsoft.com/office/drawing/2014/main" val="1182030824"/>
                    </a:ext>
                  </a:extLst>
                </a:gridCol>
                <a:gridCol w="2374002">
                  <a:extLst>
                    <a:ext uri="{9D8B030D-6E8A-4147-A177-3AD203B41FA5}">
                      <a16:colId xmlns="" xmlns:a16="http://schemas.microsoft.com/office/drawing/2014/main" val="1098591325"/>
                    </a:ext>
                  </a:extLst>
                </a:gridCol>
              </a:tblGrid>
              <a:tr h="258748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796082"/>
                  </a:ext>
                </a:extLst>
              </a:tr>
              <a:tr h="258748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 Latina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31047602"/>
                  </a:ext>
                </a:extLst>
              </a:tr>
              <a:tr h="258748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</a:t>
                      </a: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Terni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21000290"/>
                  </a:ext>
                </a:extLst>
              </a:tr>
              <a:tr h="258748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</a:t>
                      </a: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Roma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76907444"/>
                  </a:ext>
                </a:extLst>
              </a:tr>
              <a:tr h="258748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73195714"/>
                  </a:ext>
                </a:extLst>
              </a:tr>
              <a:tr h="258748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SUD e ISOLE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4905771"/>
                  </a:ext>
                </a:extLst>
              </a:tr>
              <a:tr h="258748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 Benevento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9100431"/>
                  </a:ext>
                </a:extLst>
              </a:tr>
              <a:tr h="258748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 Palermo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74689879"/>
                  </a:ext>
                </a:extLst>
              </a:tr>
              <a:tr h="258748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 Ragusa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79769575"/>
                  </a:ext>
                </a:extLst>
              </a:tr>
              <a:tr h="258748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 Sassari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00984531"/>
                  </a:ext>
                </a:extLst>
              </a:tr>
              <a:tr h="258748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 Cagliari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80912335"/>
                  </a:ext>
                </a:extLst>
              </a:tr>
              <a:tr h="304588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 Foggia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34303263"/>
                  </a:ext>
                </a:extLst>
              </a:tr>
              <a:tr h="258748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Lilt</a:t>
                      </a: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Oristano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79472103"/>
                  </a:ext>
                </a:extLst>
              </a:tr>
            </a:tbl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="" xmlns:a16="http://schemas.microsoft.com/office/drawing/2014/main" id="{83BA6BAD-0F93-40D1-B12A-087C04B3D736}"/>
              </a:ext>
            </a:extLst>
          </p:cNvPr>
          <p:cNvSpPr txBox="1"/>
          <p:nvPr/>
        </p:nvSpPr>
        <p:spPr>
          <a:xfrm>
            <a:off x="2163147" y="208445"/>
            <a:ext cx="7865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E3052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DOVE SI SVOLGE LA PIGIAMA RUN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="" xmlns:a16="http://schemas.microsoft.com/office/drawing/2014/main" id="{2071509A-8F62-4F08-AAA5-0DCDD525F54E}"/>
              </a:ext>
            </a:extLst>
          </p:cNvPr>
          <p:cNvSpPr/>
          <p:nvPr/>
        </p:nvSpPr>
        <p:spPr>
          <a:xfrm>
            <a:off x="7576203" y="4101483"/>
            <a:ext cx="2286888" cy="2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73D06539-475F-4C75-9145-A7EEED9E698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4587" t="30809" r="52307" b="23365"/>
          <a:stretch/>
        </p:blipFill>
        <p:spPr>
          <a:xfrm>
            <a:off x="7359236" y="1526957"/>
            <a:ext cx="4483575" cy="2681058"/>
          </a:xfrm>
          <a:prstGeom prst="rect">
            <a:avLst/>
          </a:prstGeom>
        </p:spPr>
      </p:pic>
      <p:sp>
        <p:nvSpPr>
          <p:cNvPr id="10" name="Segnaposto contenuto 10">
            <a:extLst>
              <a:ext uri="{FF2B5EF4-FFF2-40B4-BE49-F238E27FC236}">
                <a16:creationId xmlns="" xmlns:a16="http://schemas.microsoft.com/office/drawing/2014/main" id="{0C9D013D-F00B-4B75-AF78-7FAB5BDD1D9C}"/>
              </a:ext>
            </a:extLst>
          </p:cNvPr>
          <p:cNvSpPr txBox="1">
            <a:spLocks/>
          </p:cNvSpPr>
          <p:nvPr/>
        </p:nvSpPr>
        <p:spPr>
          <a:xfrm>
            <a:off x="454660" y="5138000"/>
            <a:ext cx="9298940" cy="46350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30520"/>
              </a:buClr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>
              <a:lnSpc>
                <a:spcPct val="110000"/>
              </a:lnSpc>
              <a:buSzPct val="90000"/>
              <a:buBlip>
                <a:blip r:embed="rId3"/>
              </a:buBlip>
            </a:pPr>
            <a:r>
              <a:rPr lang="it-IT" sz="2400" dirty="0"/>
              <a:t>Per coloro che non abitano in queste città, sarà possibile partecipare con la formula ‘everywhere’</a:t>
            </a:r>
            <a:br>
              <a:rPr lang="it-IT" sz="2400" dirty="0"/>
            </a:br>
            <a:endParaRPr lang="it-IT" sz="2400" dirty="0"/>
          </a:p>
        </p:txBody>
      </p:sp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B5B2507F-1658-447F-9793-6B318D6D6F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492" y="5787760"/>
            <a:ext cx="2979508" cy="99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073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>
            <a:extLst>
              <a:ext uri="{FF2B5EF4-FFF2-40B4-BE49-F238E27FC236}">
                <a16:creationId xmlns="" xmlns:a16="http://schemas.microsoft.com/office/drawing/2014/main" id="{DC6FDB59-898C-4B79-A3FE-9D3A0B760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IL PACCO GARA COME GIFT DELLA RUN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E1CA95E3-4F1B-414E-9471-74B72A8C6FA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56211" y="0"/>
            <a:ext cx="5447069" cy="5383102"/>
          </a:xfrm>
          <a:prstGeom prst="rect">
            <a:avLst/>
          </a:prstGeom>
        </p:spPr>
      </p:pic>
      <p:pic>
        <p:nvPicPr>
          <p:cNvPr id="33" name="Immagine 32">
            <a:extLst>
              <a:ext uri="{FF2B5EF4-FFF2-40B4-BE49-F238E27FC236}">
                <a16:creationId xmlns="" xmlns:a16="http://schemas.microsoft.com/office/drawing/2014/main" id="{9AAB24F9-0D11-4221-BB5F-EBAE34EB6A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396213" y="2055813"/>
            <a:ext cx="560601" cy="627249"/>
          </a:xfrm>
          <a:prstGeom prst="rect">
            <a:avLst/>
          </a:prstGeom>
        </p:spPr>
      </p:pic>
      <p:sp>
        <p:nvSpPr>
          <p:cNvPr id="34" name="Segnaposto contenuto 10">
            <a:extLst>
              <a:ext uri="{FF2B5EF4-FFF2-40B4-BE49-F238E27FC236}">
                <a16:creationId xmlns="" xmlns:a16="http://schemas.microsoft.com/office/drawing/2014/main" id="{9AE0533B-5B6C-460D-8DB9-1979CC0E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4248" y="2867144"/>
            <a:ext cx="4907002" cy="2300168"/>
          </a:xfrm>
        </p:spPr>
        <p:txBody>
          <a:bodyPr/>
          <a:lstStyle/>
          <a:p>
            <a:pPr marL="0" indent="0">
              <a:buNone/>
            </a:pPr>
            <a:r>
              <a:rPr lang="it-IT" b="1" dirty="0">
                <a:solidFill>
                  <a:srgbClr val="D9001A"/>
                </a:solidFill>
              </a:rPr>
              <a:t>PACCO GARA IN OMAGGIO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Contiene materiale illustrativo, sconti, coupon e tanti prodotti e gadget dei nostri sponsor</a:t>
            </a:r>
            <a:br>
              <a:rPr lang="it-IT" dirty="0"/>
            </a:b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4A9D24F0-84B7-40A5-A700-F0539DF6F5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092" y="5748227"/>
            <a:ext cx="2979508" cy="99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36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97133E7-3545-49FC-B960-F51F9E7AF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="" xmlns:a16="http://schemas.microsoft.com/office/drawing/2014/main" id="{50A6E4F7-B95B-40BE-8A45-3072126845EA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="" xmlns:a16="http://schemas.microsoft.com/office/drawing/2014/main" id="{CF7E353C-8666-4D2B-9738-573C771137FB}"/>
              </a:ext>
            </a:extLst>
          </p:cNvPr>
          <p:cNvSpPr txBox="1">
            <a:spLocks/>
          </p:cNvSpPr>
          <p:nvPr/>
        </p:nvSpPr>
        <p:spPr>
          <a:xfrm>
            <a:off x="5410053" y="743745"/>
            <a:ext cx="5956601" cy="6127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E30520"/>
                </a:solidFill>
                <a:latin typeface="Helvetica" panose="020B0500000000000000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800" dirty="0">
                <a:solidFill>
                  <a:srgbClr val="002060"/>
                </a:solidFill>
              </a:rPr>
              <a:t>PER </a:t>
            </a:r>
            <a:r>
              <a:rPr kumimoji="0" lang="it-IT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 panose="020B0500000000000000" pitchFamily="34" charset="0"/>
                <a:ea typeface="+mj-ea"/>
                <a:cs typeface="+mj-cs"/>
              </a:rPr>
              <a:t>CHILDCARE</a:t>
            </a:r>
          </a:p>
        </p:txBody>
      </p:sp>
      <p:cxnSp>
        <p:nvCxnSpPr>
          <p:cNvPr id="9" name="Connettore diritto 8">
            <a:extLst>
              <a:ext uri="{FF2B5EF4-FFF2-40B4-BE49-F238E27FC236}">
                <a16:creationId xmlns="" xmlns:a16="http://schemas.microsoft.com/office/drawing/2014/main" id="{A126CA05-DE50-46B6-8242-96CF105CD749}"/>
              </a:ext>
            </a:extLst>
          </p:cNvPr>
          <p:cNvCxnSpPr/>
          <p:nvPr/>
        </p:nvCxnSpPr>
        <p:spPr>
          <a:xfrm>
            <a:off x="5409258" y="1635125"/>
            <a:ext cx="5943280" cy="0"/>
          </a:xfrm>
          <a:prstGeom prst="line">
            <a:avLst/>
          </a:prstGeom>
          <a:ln>
            <a:solidFill>
              <a:srgbClr val="98B1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magine 14">
            <a:extLst>
              <a:ext uri="{FF2B5EF4-FFF2-40B4-BE49-F238E27FC236}">
                <a16:creationId xmlns="" xmlns:a16="http://schemas.microsoft.com/office/drawing/2014/main" id="{018C1A25-83B2-4D21-98C4-19A9CC095F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55853" y="1141490"/>
            <a:ext cx="6858000" cy="4572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="" xmlns:a16="http://schemas.microsoft.com/office/drawing/2014/main" id="{0CD5DC9F-659E-429B-A583-FA6DEE645B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1" t="18703" r="47718" b="9238"/>
          <a:stretch/>
        </p:blipFill>
        <p:spPr>
          <a:xfrm>
            <a:off x="0" y="-4645"/>
            <a:ext cx="4748918" cy="6857987"/>
          </a:xfrm>
          <a:prstGeom prst="rect">
            <a:avLst/>
          </a:prstGeom>
        </p:spPr>
      </p:pic>
      <p:sp>
        <p:nvSpPr>
          <p:cNvPr id="17" name="Segnaposto contenuto 10">
            <a:extLst>
              <a:ext uri="{FF2B5EF4-FFF2-40B4-BE49-F238E27FC236}">
                <a16:creationId xmlns="" xmlns:a16="http://schemas.microsoft.com/office/drawing/2014/main" id="{AD4D20C6-0D96-4B0D-B430-8094D142422A}"/>
              </a:ext>
            </a:extLst>
          </p:cNvPr>
          <p:cNvSpPr txBox="1">
            <a:spLocks/>
          </p:cNvSpPr>
          <p:nvPr/>
        </p:nvSpPr>
        <p:spPr>
          <a:xfrm>
            <a:off x="4889500" y="1900801"/>
            <a:ext cx="7010400" cy="4680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520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" panose="020B0500000000000000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SzPct val="90000"/>
              <a:buNone/>
            </a:pPr>
            <a:r>
              <a:rPr lang="it-IT" b="1" dirty="0">
                <a:solidFill>
                  <a:srgbClr val="98B1C5"/>
                </a:solidFill>
              </a:rPr>
              <a:t>UN GRANDE PROGETTO A SOSTEGNO DEI BAMBINI MALATI DI TUMORE</a:t>
            </a:r>
          </a:p>
          <a:p>
            <a:r>
              <a:rPr lang="it-IT" dirty="0"/>
              <a:t>Le associazioni territoriali LILT, in collaborazione con i reparti di Pediatria Oncologica degli ospedali del territorio hanno messo a punto Child Care: un progetto che si prende cura non solo dei piccoli pazienti oncologici da 0 a 21 anni, ma anche delle loro famiglie. </a:t>
            </a:r>
          </a:p>
          <a:p>
            <a:r>
              <a:rPr lang="it-IT" dirty="0"/>
              <a:t>Dalla diagnosi in poi, sempre in punta di piedi, le associazioni LILT accompagnano i piccoli pazienti nel percorso di cura, offrendo loro tutti i servizi necessari: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/>
              <a:t>l’accoglienza in appartamenti sociali nei pressi degli ospedali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/>
              <a:t>l’organizzazione di attività ludico didattiche nei reparti di pediatria oncologica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/>
              <a:t>un sostegno per le spese di viaggio necessarie a raggiungere gli ospedali ed eventuali sussidi economici per le famiglie più fragili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/>
              <a:t>una linea telefonica a disposizione dei genitori, dopo le dimissioni dall’ospedale</a:t>
            </a:r>
          </a:p>
          <a:p>
            <a:pPr marL="0" indent="0" algn="ctr">
              <a:buSzPct val="90000"/>
              <a:buNone/>
            </a:pPr>
            <a:endParaRPr lang="it-IT" dirty="0">
              <a:solidFill>
                <a:prstClr val="black"/>
              </a:solidFill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="" xmlns:a16="http://schemas.microsoft.com/office/drawing/2014/main" id="{19B1F965-521E-4900-9371-3C108686B2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720" y="931"/>
            <a:ext cx="2621280" cy="87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432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/>
        </p:nvGrpSpPr>
        <p:grpSpPr>
          <a:xfrm>
            <a:off x="4232635" y="1097862"/>
            <a:ext cx="7537833" cy="4351338"/>
            <a:chOff x="2650136" y="943746"/>
            <a:chExt cx="6408922" cy="3317063"/>
          </a:xfrm>
        </p:grpSpPr>
        <p:pic>
          <p:nvPicPr>
            <p:cNvPr id="6" name="Immagin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4687" r="12655" b="12981"/>
            <a:stretch/>
          </p:blipFill>
          <p:spPr>
            <a:xfrm>
              <a:off x="2650136" y="943746"/>
              <a:ext cx="6408922" cy="3317063"/>
            </a:xfrm>
            <a:prstGeom prst="rect">
              <a:avLst/>
            </a:prstGeom>
          </p:spPr>
        </p:pic>
        <p:pic>
          <p:nvPicPr>
            <p:cNvPr id="7" name="Immagin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20672" y="3347418"/>
              <a:ext cx="567760" cy="567760"/>
            </a:xfrm>
            <a:prstGeom prst="rect">
              <a:avLst/>
            </a:prstGeom>
          </p:spPr>
        </p:pic>
        <p:pic>
          <p:nvPicPr>
            <p:cNvPr id="8" name="Immagin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974" y="1884482"/>
              <a:ext cx="886311" cy="886311"/>
            </a:xfrm>
            <a:prstGeom prst="rect">
              <a:avLst/>
            </a:prstGeom>
          </p:spPr>
        </p:pic>
        <p:pic>
          <p:nvPicPr>
            <p:cNvPr id="9" name="Immagine 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5"/>
            <a:stretch/>
          </p:blipFill>
          <p:spPr>
            <a:xfrm>
              <a:off x="7423660" y="2772528"/>
              <a:ext cx="1297491" cy="1167803"/>
            </a:xfrm>
            <a:prstGeom prst="rect">
              <a:avLst/>
            </a:prstGeom>
          </p:spPr>
        </p:pic>
      </p:grpSp>
      <p:sp>
        <p:nvSpPr>
          <p:cNvPr id="10" name="Titolo 9">
            <a:extLst>
              <a:ext uri="{FF2B5EF4-FFF2-40B4-BE49-F238E27FC236}">
                <a16:creationId xmlns="" xmlns:a16="http://schemas.microsoft.com/office/drawing/2014/main" id="{DC6FDB59-898C-4B79-A3FE-9D3A0B760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PIANO EDITORIALE</a:t>
            </a:r>
          </a:p>
        </p:txBody>
      </p:sp>
      <p:sp>
        <p:nvSpPr>
          <p:cNvPr id="11" name="Segnaposto contenuto 10">
            <a:extLst>
              <a:ext uri="{FF2B5EF4-FFF2-40B4-BE49-F238E27FC236}">
                <a16:creationId xmlns="" xmlns:a16="http://schemas.microsoft.com/office/drawing/2014/main" id="{400E17CC-C5ED-4971-85C5-FC4147F39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171" y="1408800"/>
            <a:ext cx="4345484" cy="4351338"/>
          </a:xfrm>
          <a:solidFill>
            <a:schemeClr val="bg2"/>
          </a:solidFill>
        </p:spPr>
        <p:txBody>
          <a:bodyPr/>
          <a:lstStyle/>
          <a:p>
            <a:pPr>
              <a:buSzPct val="90000"/>
              <a:buBlip>
                <a:blip r:embed="rId6"/>
              </a:buBlip>
            </a:pPr>
            <a:r>
              <a:rPr lang="it-IT" b="1" dirty="0">
                <a:solidFill>
                  <a:srgbClr val="002060"/>
                </a:solidFill>
              </a:rPr>
              <a:t>DB &gt; DEM</a:t>
            </a:r>
            <a:br>
              <a:rPr lang="it-IT" b="1" dirty="0">
                <a:solidFill>
                  <a:srgbClr val="002060"/>
                </a:solidFill>
              </a:rPr>
            </a:br>
            <a:endParaRPr lang="it-IT" b="1" dirty="0">
              <a:solidFill>
                <a:srgbClr val="002060"/>
              </a:solidFill>
            </a:endParaRPr>
          </a:p>
          <a:p>
            <a:pPr>
              <a:buSzPct val="90000"/>
              <a:buBlip>
                <a:blip r:embed="rId6"/>
              </a:buBlip>
            </a:pPr>
            <a:r>
              <a:rPr lang="it-IT" b="1" dirty="0">
                <a:solidFill>
                  <a:srgbClr val="002060"/>
                </a:solidFill>
              </a:rPr>
              <a:t>Social</a:t>
            </a:r>
            <a:br>
              <a:rPr lang="it-IT" b="1" dirty="0">
                <a:solidFill>
                  <a:srgbClr val="002060"/>
                </a:solidFill>
              </a:rPr>
            </a:br>
            <a:endParaRPr lang="it-IT" b="1" dirty="0">
              <a:solidFill>
                <a:srgbClr val="002060"/>
              </a:solidFill>
            </a:endParaRPr>
          </a:p>
          <a:p>
            <a:pPr>
              <a:buSzPct val="90000"/>
              <a:buBlip>
                <a:blip r:embed="rId6"/>
              </a:buBlip>
            </a:pPr>
            <a:r>
              <a:rPr lang="it-IT" b="1" dirty="0">
                <a:solidFill>
                  <a:srgbClr val="002060"/>
                </a:solidFill>
              </a:rPr>
              <a:t>Media</a:t>
            </a:r>
            <a:br>
              <a:rPr lang="it-IT" b="1" dirty="0">
                <a:solidFill>
                  <a:srgbClr val="002060"/>
                </a:solidFill>
              </a:rPr>
            </a:br>
            <a:endParaRPr lang="it-IT" b="1" dirty="0">
              <a:solidFill>
                <a:srgbClr val="002060"/>
              </a:solidFill>
            </a:endParaRPr>
          </a:p>
          <a:p>
            <a:pPr>
              <a:buSzPct val="90000"/>
              <a:buBlip>
                <a:blip r:embed="rId6"/>
              </a:buBlip>
            </a:pPr>
            <a:r>
              <a:rPr lang="it-IT" b="1" dirty="0">
                <a:solidFill>
                  <a:srgbClr val="002060"/>
                </a:solidFill>
              </a:rPr>
              <a:t>Opinion leader</a:t>
            </a:r>
            <a:br>
              <a:rPr lang="it-IT" b="1" dirty="0">
                <a:solidFill>
                  <a:srgbClr val="002060"/>
                </a:solidFill>
              </a:rPr>
            </a:br>
            <a:endParaRPr lang="it-IT" b="1" dirty="0">
              <a:solidFill>
                <a:srgbClr val="002060"/>
              </a:solidFill>
            </a:endParaRPr>
          </a:p>
          <a:p>
            <a:pPr>
              <a:buSzPct val="90000"/>
              <a:buBlip>
                <a:blip r:embed="rId6"/>
              </a:buBlip>
            </a:pPr>
            <a:r>
              <a:rPr lang="it-IT" b="1" dirty="0">
                <a:solidFill>
                  <a:srgbClr val="002060"/>
                </a:solidFill>
              </a:rPr>
              <a:t>Radio</a:t>
            </a:r>
            <a:br>
              <a:rPr lang="it-IT" b="1" dirty="0">
                <a:solidFill>
                  <a:srgbClr val="002060"/>
                </a:solidFill>
              </a:rPr>
            </a:br>
            <a:endParaRPr lang="it-IT" b="1" dirty="0">
              <a:solidFill>
                <a:srgbClr val="002060"/>
              </a:solidFill>
            </a:endParaRPr>
          </a:p>
          <a:p>
            <a:pPr>
              <a:buSzPct val="90000"/>
              <a:buBlip>
                <a:blip r:embed="rId6"/>
              </a:buBlip>
            </a:pPr>
            <a:r>
              <a:rPr lang="it-IT" b="1" dirty="0" err="1">
                <a:solidFill>
                  <a:srgbClr val="002060"/>
                </a:solidFill>
              </a:rPr>
              <a:t>Retargeting</a:t>
            </a:r>
            <a:endParaRPr lang="it-IT" b="1" dirty="0">
              <a:solidFill>
                <a:srgbClr val="002060"/>
              </a:solidFill>
            </a:endParaRPr>
          </a:p>
        </p:txBody>
      </p:sp>
      <p:sp>
        <p:nvSpPr>
          <p:cNvPr id="12" name="Segnaposto numero diapositiva 11">
            <a:extLst>
              <a:ext uri="{FF2B5EF4-FFF2-40B4-BE49-F238E27FC236}">
                <a16:creationId xmlns="" xmlns:a16="http://schemas.microsoft.com/office/drawing/2014/main" id="{5315DE10-2E6C-42E3-AC1C-94AE31DFF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089" y="6483966"/>
            <a:ext cx="2228850" cy="365125"/>
          </a:xfrm>
        </p:spPr>
        <p:txBody>
          <a:bodyPr/>
          <a:lstStyle/>
          <a:p>
            <a:fld id="{6071A94B-F3ED-4DA1-9385-153201960504}" type="slidenum">
              <a:rPr lang="it-IT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="" xmlns:a16="http://schemas.microsoft.com/office/drawing/2014/main" id="{B84C4882-90F3-45BC-A8F3-BEA632FDF5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266" y="5760138"/>
            <a:ext cx="2979508" cy="99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0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A57D9768-FE41-4735-BED5-CB4C1B2ECBF7}" vid="{78B9FEDB-69B0-447D-AECF-13B40F16944E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5281</TotalTime>
  <Words>667</Words>
  <Application>Microsoft Office PowerPoint</Application>
  <PresentationFormat>Widescreen</PresentationFormat>
  <Paragraphs>173</Paragraphs>
  <Slides>14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Arial</vt:lpstr>
      <vt:lpstr>Calibri</vt:lpstr>
      <vt:lpstr>Courier New</vt:lpstr>
      <vt:lpstr>Helvetica</vt:lpstr>
      <vt:lpstr>Personalizza struttura</vt:lpstr>
      <vt:lpstr>Tema1</vt:lpstr>
      <vt:lpstr>Presentazione standard di PowerPoint</vt:lpstr>
      <vt:lpstr>Presentazione standard di PowerPoint</vt:lpstr>
      <vt:lpstr>Presentazione standard di PowerPoint</vt:lpstr>
      <vt:lpstr>PERCHÉ CORRIAMO?</vt:lpstr>
      <vt:lpstr>COME SI SVOLGE LA RUN?</vt:lpstr>
      <vt:lpstr>Presentazione standard di PowerPoint</vt:lpstr>
      <vt:lpstr>IL PACCO GARA COME GIFT DELLA RUN</vt:lpstr>
      <vt:lpstr>Presentazione standard di PowerPoint</vt:lpstr>
      <vt:lpstr>PIANO EDITORIALE</vt:lpstr>
      <vt:lpstr>SPOT TV</vt:lpstr>
      <vt:lpstr>LA RUNNER JOURNEY</vt:lpstr>
      <vt:lpstr>Quote di sponsorizzazione e ritorni di immagine. </vt:lpstr>
      <vt:lpstr>RISULTATI CAMPAGNA ADV 2021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MIND:IN</dc:creator>
  <cp:lastModifiedBy>Salvatore</cp:lastModifiedBy>
  <cp:revision>224</cp:revision>
  <dcterms:created xsi:type="dcterms:W3CDTF">2020-01-28T18:34:08Z</dcterms:created>
  <dcterms:modified xsi:type="dcterms:W3CDTF">2022-07-07T08:46:30Z</dcterms:modified>
</cp:coreProperties>
</file>